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127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6" Type="http://schemas.openxmlformats.org/officeDocument/2006/relationships/viewProps" Target="viewProps.xml" /><Relationship Id="rId125" Type="http://schemas.openxmlformats.org/officeDocument/2006/relationships/presProps" Target="presProps.xml" /><Relationship Id="rId1" Type="http://schemas.openxmlformats.org/officeDocument/2006/relationships/slideMaster" Target="slideMasters/slideMaster1.xml" /><Relationship Id="rId128" Type="http://schemas.openxmlformats.org/officeDocument/2006/relationships/tableStyles" Target="tableStyles.xml" /><Relationship Id="rId12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png"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png"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png"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png"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png"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TP_clustering.html" TargetMode="External" /><Relationship Id="rId3" Type="http://schemas.openxmlformats.org/officeDocument/2006/relationships/hyperlink" Target="TP_clustering.pdf" TargetMode="External" /><Relationship Id="rId4" Type="http://schemas.openxmlformats.org/officeDocument/2006/relationships/hyperlink" Target="https://raw.githubusercontent.com/DU-Bii/module-3-Stat-R/master/seance_4/TP_clustering.Rmd" TargetMode="Externa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mailto:anne.badel@univ-paris-diderot.fr" TargetMode="Externa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jhubiostatistics.shinyapps.io/recount/" TargetMode="External" /><Relationship Id="rId3" Type="http://schemas.openxmlformats.org/officeDocument/2006/relationships/hyperlink" Target="https://cancergenome.nih.gov/" TargetMode="Externa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Clustering</a:t>
            </a:r>
            <a:r>
              <a:rPr/>
              <a:t> </a:t>
            </a:r>
            <a:r>
              <a:rPr/>
              <a:t>:</a:t>
            </a:r>
            <a:r>
              <a:rPr/>
              <a:t> </a:t>
            </a:r>
            <a:r>
              <a:rPr/>
              <a:t>classification</a:t>
            </a:r>
            <a:r>
              <a:rPr/>
              <a:t> </a:t>
            </a:r>
            <a:r>
              <a:rPr/>
              <a:t>non</a:t>
            </a:r>
            <a:r>
              <a:rPr/>
              <a:t> </a:t>
            </a:r>
            <a:r>
              <a:rPr/>
              <a:t>supervisée</a:t>
            </a:r>
          </a:p>
        </p:txBody>
      </p:sp>
      <p:sp>
        <p:nvSpPr>
          <p:cNvPr id="3" name="Subtitle 2"/>
          <p:cNvSpPr>
            <a:spLocks noGrp="1"/>
          </p:cNvSpPr>
          <p:nvPr>
            <p:ph type="subTitle" idx="1"/>
          </p:nvPr>
        </p:nvSpPr>
        <p:spPr>
          <a:xfrm>
            <a:off x="1371600" y="3886200"/>
            <a:ext cx="6400800" cy="1752600"/>
          </a:xfrm>
        </p:spPr>
        <p:txBody>
          <a:bodyPr/>
          <a:lstStyle/>
          <a:p>
            <a:pPr lvl="0" marL="0" indent="0">
              <a:buNone/>
            </a:pPr>
            <a:r>
              <a:rPr/>
              <a:t>Hierarchical</a:t>
            </a:r>
            <a:r>
              <a:rPr/>
              <a:t> </a:t>
            </a:r>
            <a:r>
              <a:rPr/>
              <a:t>clustering</a:t>
            </a:r>
            <a:r>
              <a:rPr/>
              <a:t> </a:t>
            </a:r>
            <a:r>
              <a:rPr/>
              <a:t>et</a:t>
            </a:r>
            <a:r>
              <a:rPr/>
              <a:t> </a:t>
            </a:r>
            <a:r>
              <a:rPr/>
              <a:t>Kmeans</a:t>
            </a:r>
            <a:br/>
            <a:br/>
            <a:r>
              <a:rPr/>
              <a:t>Anne</a:t>
            </a:r>
            <a:r>
              <a:rPr/>
              <a:t> </a:t>
            </a:r>
            <a:r>
              <a:rPr/>
              <a:t>Badel</a:t>
            </a:r>
            <a:r>
              <a:rPr/>
              <a:t> </a:t>
            </a:r>
            <a:r>
              <a:rPr/>
              <a:t>&amp;</a:t>
            </a:r>
            <a:r>
              <a:rPr/>
              <a:t> </a:t>
            </a:r>
            <a:r>
              <a:rPr/>
              <a:t>Jacques</a:t>
            </a:r>
            <a:r>
              <a:rPr/>
              <a:t> </a:t>
            </a:r>
            <a:r>
              <a:rPr/>
              <a:t>van</a:t>
            </a:r>
            <a:r>
              <a:rPr/>
              <a:t> </a:t>
            </a:r>
            <a:r>
              <a:rPr/>
              <a:t>Helden</a:t>
            </a:r>
          </a:p>
        </p:txBody>
      </p:sp>
      <p:sp>
        <p:nvSpPr>
          <p:cNvPr id="4" name="Date Placeholder 3"/>
          <p:cNvSpPr>
            <a:spLocks noGrp="1"/>
          </p:cNvSpPr>
          <p:nvPr>
            <p:ph type="dt" sz="half" idx="10"/>
          </p:nvPr>
        </p:nvSpPr>
        <p:spPr/>
        <p:txBody>
          <a:bodyPr/>
          <a:lstStyle/>
          <a:p>
            <a:pPr lvl="0" marL="0" indent="0">
              <a:buNone/>
            </a:pPr>
            <a:r>
              <a:rPr/>
              <a:t>29</a:t>
            </a:r>
            <a:r>
              <a:rPr/>
              <a:t> </a:t>
            </a:r>
            <a:r>
              <a:rPr/>
              <a:t>mars</a:t>
            </a:r>
            <a:r>
              <a:rPr/>
              <a:t> </a:t>
            </a:r>
            <a:r>
              <a:rPr/>
              <a:t>2021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a:t>
            </a:r>
            <a:r>
              <a:rPr/>
              <a:t> </a:t>
            </a:r>
            <a:r>
              <a:rPr/>
              <a:t>une</a:t>
            </a:r>
            <a:r>
              <a:rPr/>
              <a:t> </a:t>
            </a:r>
            <a:r>
              <a:rPr/>
              <a:t>variable</a:t>
            </a:r>
            <a:r>
              <a:rPr/>
              <a:t> </a:t>
            </a:r>
            <a:r>
              <a:rPr/>
              <a:t>à</a:t>
            </a:r>
            <a:r>
              <a:rPr/>
              <a:t> </a:t>
            </a:r>
            <a:r>
              <a:rPr/>
              <a:t>la</a:t>
            </a:r>
            <a:r>
              <a:rPr/>
              <a:t> </a:t>
            </a:r>
            <a:r>
              <a:rPr/>
              <a:t>fois</a:t>
            </a:r>
            <a:r>
              <a:rPr/>
              <a:t> </a:t>
            </a:r>
            <a:r>
              <a:rPr/>
              <a:t>(4)</a:t>
            </a:r>
          </a:p>
        </p:txBody>
      </p:sp>
      <p:pic>
        <p:nvPicPr>
          <p:cNvPr descr="figures/TCGA_unnamed-chunk-3-1.png" id="0" name="Picture 1"/>
          <p:cNvPicPr>
            <a:picLocks noGrp="1" noChangeAspect="1"/>
          </p:cNvPicPr>
          <p:nvPr/>
        </p:nvPicPr>
        <p:blipFill>
          <a:blip r:embed="rId2"/>
          <a:stretch>
            <a:fillRect/>
          </a:stretch>
        </p:blipFill>
        <p:spPr bwMode="auto">
          <a:xfrm>
            <a:off x="457200" y="2146300"/>
            <a:ext cx="8229600" cy="34290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14:m>
                  <m:oMath xmlns:m="http://schemas.openxmlformats.org/officeDocument/2006/math">
                    <m:sSup>
                      <m:e>
                        <m:r>
                          <m:rPr>
                            <m:sty m:val="p"/>
                            <m:scr m:val="double-struck"/>
                          </m:rPr>
                          <m:t>R</m:t>
                        </m:r>
                      </m:e>
                      <m:sup>
                        <m:r>
                          <m:t>n</m:t>
                        </m:r>
                      </m:sup>
                    </m:sSup>
                  </m:oMath>
                </a14:m>
                <a:r>
                  <a:rPr/>
                  <a:t> : espace Euclidien à </a:t>
                </a:r>
                <a14:m>
                  <m:oMath xmlns:m="http://schemas.openxmlformats.org/officeDocument/2006/math">
                    <m:r>
                      <m:t>n</m:t>
                    </m:r>
                  </m:oMath>
                </a14:m>
                <a:r>
                  <a:rPr/>
                  <a:t> dimensions, où</a:t>
                </a:r>
              </a:p>
              <a:p>
                <a:pPr lvl="1"/>
                <a:r>
                  <a:rPr/>
                  <a:t>chaque dimension représente une des variables observées;</a:t>
                </a:r>
              </a:p>
              <a:p>
                <a:pPr lvl="1"/>
                <a:r>
                  <a:rPr/>
                  <a:t>un individu est décrit comme un vecteur à </a:t>
                </a:r>
                <a14:m>
                  <m:oMath xmlns:m="http://schemas.openxmlformats.org/officeDocument/2006/math">
                    <m:r>
                      <m:t>n</m:t>
                    </m:r>
                  </m:oMath>
                </a14:m>
                <a:r>
                  <a:rPr/>
                  <a:t> valeurs, qui correspond à un point dans cet espace.</a:t>
                </a:r>
              </a:p>
            </p:txBody>
          </p:sp>
        </mc:Choice>
      </mc:AlternateContent>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Géométrie</a:t>
            </a:r>
            <a:r>
              <a:rPr/>
              <a:t> </a:t>
            </a:r>
            <a:r>
              <a:rPr/>
              <a:t>et</a:t>
            </a:r>
            <a:r>
              <a:rPr/>
              <a:t> </a:t>
            </a:r>
            <a:r>
              <a:rPr/>
              <a:t>distances</a:t>
            </a:r>
            <a:r>
              <a:rPr/>
              <a:t> </a:t>
            </a:r>
            <a:r>
              <a:rPr/>
              <a:t>(2)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On considère les données comme des points de </a:t>
                </a:r>
                <a14:m>
                  <m:oMath xmlns:m="http://schemas.openxmlformats.org/officeDocument/2006/math">
                    <m:sSup>
                      <m:e>
                        <m:r>
                          <m:t>R</m:t>
                        </m:r>
                      </m:e>
                      <m:sup>
                        <m:r>
                          <m:t>n</m:t>
                        </m:r>
                      </m:sup>
                    </m:sSup>
                  </m:oMath>
                </a14:m>
                <a:r>
                  <a:rPr/>
                  <a:t> (*)</a:t>
                </a:r>
              </a:p>
              <a:p>
                <a:pPr lvl="1"/>
                <a:r>
                  <a:rPr/>
                  <a:t>géométrie donnée par distances</a:t>
                </a:r>
              </a:p>
              <a:p>
                <a:pPr lvl="1"/>
                <a:r>
                  <a:rPr/>
                  <a:t>distances = dissimilarités imposées par le problème</a:t>
                </a:r>
              </a:p>
              <a:p>
                <a:pPr lvl="1"/>
                <a:r>
                  <a:rPr/>
                  <a:t>dissimilarités </a:t>
                </a:r>
                <a14:m>
                  <m:oMath xmlns:m="http://schemas.openxmlformats.org/officeDocument/2006/math">
                    <m:r>
                      <m:rPr>
                        <m:sty m:val="p"/>
                      </m:rPr>
                      <m:t>→</m:t>
                    </m:r>
                  </m:oMath>
                </a14:m>
                <a:r>
                  <a:rPr/>
                  <a:t> permettent la visualisation de l’ensemble des points</a:t>
                </a:r>
              </a:p>
            </p:txBody>
          </p:sp>
        </mc:Choice>
      </mc:AlternateContent>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unnamed-chunk-14-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Géométrie</a:t>
            </a:r>
            <a:r>
              <a:rPr/>
              <a:t> </a:t>
            </a:r>
            <a:r>
              <a:rPr/>
              <a:t>et</a:t>
            </a:r>
            <a:r>
              <a:rPr/>
              <a:t> </a:t>
            </a:r>
            <a:r>
              <a:rPr/>
              <a:t>distances</a:t>
            </a:r>
            <a:r>
              <a:rPr/>
              <a:t> </a:t>
            </a:r>
            <a:r>
              <a:rPr/>
              <a:t>(3)</a:t>
            </a:r>
          </a:p>
        </p:txBody>
      </p:sp>
      <p:sp>
        <p:nvSpPr>
          <p:cNvPr id="3" name="Content Placeholder 2"/>
          <p:cNvSpPr>
            <a:spLocks noGrp="1"/>
          </p:cNvSpPr>
          <p:nvPr>
            <p:ph idx="1"/>
          </p:nvPr>
        </p:nvSpPr>
        <p:spPr/>
        <p:txBody>
          <a:bodyPr/>
          <a:lstStyle/>
          <a:p>
            <a:pPr lvl="0" marL="0" indent="0">
              <a:buNone/>
            </a:pPr>
            <a:r>
              <a:rPr/>
              <a:t>Sur la base d’une distance</a:t>
            </a:r>
          </a:p>
          <a:p>
            <a:pPr lvl="1"/>
            <a:r>
              <a:rPr/>
              <a:t>Clustering :</a:t>
            </a:r>
          </a:p>
          <a:p>
            <a:pPr lvl="0" indent="0">
              <a:buNone/>
            </a:pPr>
            <a:r>
              <a:rPr i="1">
                <a:solidFill>
                  <a:srgbClr val="BA2121"/>
                </a:solidFill>
                <a:latin typeface="Courier"/>
              </a:rPr>
              <a:t>## Plot distances between 3 points in a 2D Euclidian space</a:t>
            </a:r>
            <a:br/>
            <a:r>
              <a:rPr>
                <a:solidFill>
                  <a:srgbClr val="06287E"/>
                </a:solidFill>
                <a:latin typeface="Courier"/>
              </a:rPr>
              <a:t>plot</a:t>
            </a:r>
            <a:r>
              <a:rPr>
                <a:latin typeface="Courier"/>
              </a:rPr>
              <a:t>(</a:t>
            </a:r>
            <a:r>
              <a:rPr>
                <a:solidFill>
                  <a:srgbClr val="7D9029"/>
                </a:solidFill>
                <a:latin typeface="Courier"/>
              </a:rPr>
              <a:t>x =</a:t>
            </a:r>
            <a:r>
              <a:rPr>
                <a:latin typeface="Courier"/>
              </a:rPr>
              <a:t> </a:t>
            </a:r>
            <a:r>
              <a:rPr>
                <a:solidFill>
                  <a:srgbClr val="40A070"/>
                </a:solidFill>
                <a:latin typeface="Courier"/>
              </a:rPr>
              <a:t>0</a:t>
            </a:r>
            <a:r>
              <a:rPr>
                <a:latin typeface="Courier"/>
              </a:rPr>
              <a:t>, </a:t>
            </a:r>
            <a:r>
              <a:rPr>
                <a:solidFill>
                  <a:srgbClr val="7D9029"/>
                </a:solidFill>
                <a:latin typeface="Courier"/>
              </a:rPr>
              <a:t>y =</a:t>
            </a:r>
            <a:r>
              <a:rPr>
                <a:latin typeface="Courier"/>
              </a:rPr>
              <a:t> </a:t>
            </a:r>
            <a:r>
              <a:rPr>
                <a:solidFill>
                  <a:srgbClr val="40A070"/>
                </a:solidFill>
                <a:latin typeface="Courier"/>
              </a:rPr>
              <a:t>0</a:t>
            </a:r>
            <a:r>
              <a:rPr>
                <a:latin typeface="Courier"/>
              </a:rPr>
              <a:t>, </a:t>
            </a:r>
            <a:r>
              <a:rPr>
                <a:solidFill>
                  <a:srgbClr val="7D9029"/>
                </a:solidFill>
                <a:latin typeface="Courier"/>
              </a:rPr>
              <a:t>type =</a:t>
            </a:r>
            <a:r>
              <a:rPr>
                <a:latin typeface="Courier"/>
              </a:rPr>
              <a:t> </a:t>
            </a:r>
            <a:r>
              <a:rPr>
                <a:solidFill>
                  <a:srgbClr val="4070A0"/>
                </a:solidFill>
                <a:latin typeface="Courier"/>
              </a:rPr>
              <a:t>"n"</a:t>
            </a:r>
            <a:r>
              <a:rPr>
                <a:latin typeface="Courier"/>
              </a:rPr>
              <a:t>, </a:t>
            </a:r>
            <a:r>
              <a:rPr>
                <a:solidFill>
                  <a:srgbClr val="7D9029"/>
                </a:solidFill>
                <a:latin typeface="Courier"/>
              </a:rPr>
              <a:t>xlim =</a:t>
            </a:r>
            <a:r>
              <a:rPr>
                <a:latin typeface="Courier"/>
              </a:rPr>
              <a:t> </a:t>
            </a:r>
            <a:r>
              <a:rPr>
                <a:solidFill>
                  <a:srgbClr val="06287E"/>
                </a:solidFill>
                <a:latin typeface="Courier"/>
              </a:rPr>
              <a:t>c</a:t>
            </a:r>
            <a:r>
              <a:rPr>
                <a:latin typeface="Courier"/>
              </a:rPr>
              <a:t>(</a:t>
            </a:r>
            <a:r>
              <a:rPr>
                <a:solidFill>
                  <a:srgbClr val="40A070"/>
                </a:solidFill>
                <a:latin typeface="Courier"/>
              </a:rPr>
              <a:t>0</a:t>
            </a:r>
            <a:r>
              <a:rPr>
                <a:latin typeface="Courier"/>
              </a:rPr>
              <a:t>, </a:t>
            </a:r>
            <a:r>
              <a:rPr>
                <a:solidFill>
                  <a:srgbClr val="40A070"/>
                </a:solidFill>
                <a:latin typeface="Courier"/>
              </a:rPr>
              <a:t>5</a:t>
            </a:r>
            <a:r>
              <a:rPr>
                <a:latin typeface="Courier"/>
              </a:rPr>
              <a:t>), </a:t>
            </a:r>
            <a:r>
              <a:rPr>
                <a:solidFill>
                  <a:srgbClr val="7D9029"/>
                </a:solidFill>
                <a:latin typeface="Courier"/>
              </a:rPr>
              <a:t>ylim =</a:t>
            </a:r>
            <a:r>
              <a:rPr>
                <a:latin typeface="Courier"/>
              </a:rPr>
              <a:t> </a:t>
            </a:r>
            <a:r>
              <a:rPr>
                <a:solidFill>
                  <a:srgbClr val="06287E"/>
                </a:solidFill>
                <a:latin typeface="Courier"/>
              </a:rPr>
              <a:t>c</a:t>
            </a:r>
            <a:r>
              <a:rPr>
                <a:latin typeface="Courier"/>
              </a:rPr>
              <a:t>(</a:t>
            </a:r>
            <a:r>
              <a:rPr>
                <a:solidFill>
                  <a:srgbClr val="40A070"/>
                </a:solidFill>
                <a:latin typeface="Courier"/>
              </a:rPr>
              <a:t>0</a:t>
            </a:r>
            <a:r>
              <a:rPr>
                <a:latin typeface="Courier"/>
              </a:rPr>
              <a:t>, </a:t>
            </a:r>
            <a:r>
              <a:rPr>
                <a:solidFill>
                  <a:srgbClr val="40A070"/>
                </a:solidFill>
                <a:latin typeface="Courier"/>
              </a:rPr>
              <a:t>5</a:t>
            </a:r>
            <a:r>
              <a:rPr>
                <a:latin typeface="Courier"/>
              </a:rPr>
              <a:t>), </a:t>
            </a:r>
            <a:br/>
            <a:r>
              <a:rPr>
                <a:latin typeface="Courier"/>
              </a:rPr>
              <a:t>    </a:t>
            </a:r>
            <a:r>
              <a:rPr>
                <a:solidFill>
                  <a:srgbClr val="7D9029"/>
                </a:solidFill>
                <a:latin typeface="Courier"/>
              </a:rPr>
              <a:t>xlab =</a:t>
            </a:r>
            <a:r>
              <a:rPr>
                <a:latin typeface="Courier"/>
              </a:rPr>
              <a:t> </a:t>
            </a:r>
            <a:r>
              <a:rPr>
                <a:solidFill>
                  <a:srgbClr val="4070A0"/>
                </a:solidFill>
                <a:latin typeface="Courier"/>
              </a:rPr>
              <a:t>""</a:t>
            </a:r>
            <a:r>
              <a:rPr>
                <a:latin typeface="Courier"/>
              </a:rPr>
              <a:t>, </a:t>
            </a:r>
            <a:r>
              <a:rPr>
                <a:solidFill>
                  <a:srgbClr val="7D9029"/>
                </a:solidFill>
                <a:latin typeface="Courier"/>
              </a:rPr>
              <a:t>ylab =</a:t>
            </a:r>
            <a:r>
              <a:rPr>
                <a:latin typeface="Courier"/>
              </a:rPr>
              <a:t> </a:t>
            </a:r>
            <a:r>
              <a:rPr>
                <a:solidFill>
                  <a:srgbClr val="4070A0"/>
                </a:solidFill>
                <a:latin typeface="Courier"/>
              </a:rPr>
              <a:t>""</a:t>
            </a:r>
            <a:r>
              <a:rPr>
                <a:latin typeface="Courier"/>
              </a:rPr>
              <a:t>, </a:t>
            </a:r>
            <a:r>
              <a:rPr>
                <a:solidFill>
                  <a:srgbClr val="7D9029"/>
                </a:solidFill>
                <a:latin typeface="Courier"/>
              </a:rPr>
              <a:t>las =</a:t>
            </a:r>
            <a:r>
              <a:rPr>
                <a:latin typeface="Courier"/>
              </a:rPr>
              <a:t> </a:t>
            </a:r>
            <a:r>
              <a:rPr>
                <a:solidFill>
                  <a:srgbClr val="40A070"/>
                </a:solidFill>
                <a:latin typeface="Courier"/>
              </a:rPr>
              <a:t>1</a:t>
            </a:r>
            <a:r>
              <a:rPr>
                <a:latin typeface="Courier"/>
              </a:rPr>
              <a:t>, </a:t>
            </a:r>
            <a:br/>
            <a:r>
              <a:rPr>
                <a:latin typeface="Courier"/>
              </a:rPr>
              <a:t>     </a:t>
            </a:r>
            <a:r>
              <a:rPr>
                <a:solidFill>
                  <a:srgbClr val="7D9029"/>
                </a:solidFill>
                <a:latin typeface="Courier"/>
              </a:rPr>
              <a:t>main =</a:t>
            </a:r>
            <a:r>
              <a:rPr>
                <a:latin typeface="Courier"/>
              </a:rPr>
              <a:t> </a:t>
            </a:r>
            <a:r>
              <a:rPr>
                <a:solidFill>
                  <a:srgbClr val="4070A0"/>
                </a:solidFill>
                <a:latin typeface="Courier"/>
              </a:rPr>
              <a:t>"3 individuals in a 2-D space\nDot plot representation"</a:t>
            </a:r>
            <a:r>
              <a:rPr>
                <a:latin typeface="Courier"/>
              </a:rPr>
              <a:t>,</a:t>
            </a:r>
            <a:br/>
            <a:r>
              <a:rPr>
                <a:latin typeface="Courier"/>
              </a:rPr>
              <a:t>     </a:t>
            </a:r>
            <a:r>
              <a:rPr>
                <a:solidFill>
                  <a:srgbClr val="7D9029"/>
                </a:solidFill>
                <a:latin typeface="Courier"/>
              </a:rPr>
              <a:t>panel.first =</a:t>
            </a:r>
            <a:r>
              <a:rPr>
                <a:latin typeface="Courier"/>
              </a:rPr>
              <a:t> </a:t>
            </a:r>
            <a:r>
              <a:rPr>
                <a:solidFill>
                  <a:srgbClr val="06287E"/>
                </a:solidFill>
                <a:latin typeface="Courier"/>
              </a:rPr>
              <a:t>grid</a:t>
            </a:r>
            <a:r>
              <a:rPr>
                <a:latin typeface="Courier"/>
              </a:rPr>
              <a:t>())</a:t>
            </a:r>
            <a:br/>
            <a:r>
              <a:rPr>
                <a:solidFill>
                  <a:srgbClr val="06287E"/>
                </a:solidFill>
                <a:latin typeface="Courier"/>
              </a:rPr>
              <a:t>points</a:t>
            </a:r>
            <a:r>
              <a:rPr>
                <a:latin typeface="Courier"/>
              </a:rPr>
              <a:t>(</a:t>
            </a:r>
            <a:r>
              <a:rPr>
                <a:solidFill>
                  <a:srgbClr val="7D9029"/>
                </a:solidFill>
                <a:latin typeface="Courier"/>
              </a:rPr>
              <a:t>x =</a:t>
            </a:r>
            <a:r>
              <a:rPr>
                <a:latin typeface="Courier"/>
              </a:rPr>
              <a:t> </a:t>
            </a:r>
            <a:r>
              <a:rPr>
                <a:solidFill>
                  <a:srgbClr val="40A070"/>
                </a:solidFill>
                <a:latin typeface="Courier"/>
              </a:rPr>
              <a:t>1</a:t>
            </a:r>
            <a:r>
              <a:rPr>
                <a:latin typeface="Courier"/>
              </a:rPr>
              <a:t>, </a:t>
            </a:r>
            <a:r>
              <a:rPr>
                <a:solidFill>
                  <a:srgbClr val="7D9029"/>
                </a:solidFill>
                <a:latin typeface="Courier"/>
              </a:rPr>
              <a:t>y =</a:t>
            </a:r>
            <a:r>
              <a:rPr>
                <a:latin typeface="Courier"/>
              </a:rPr>
              <a:t> </a:t>
            </a:r>
            <a:r>
              <a:rPr>
                <a:solidFill>
                  <a:srgbClr val="40A070"/>
                </a:solidFill>
                <a:latin typeface="Courier"/>
              </a:rPr>
              <a:t>1</a:t>
            </a:r>
            <a:r>
              <a:rPr>
                <a:latin typeface="Courier"/>
              </a:rPr>
              <a:t>, </a:t>
            </a:r>
            <a:r>
              <a:rPr>
                <a:solidFill>
                  <a:srgbClr val="7D9029"/>
                </a:solidFill>
                <a:latin typeface="Courier"/>
              </a:rPr>
              <a:t>col =</a:t>
            </a:r>
            <a:r>
              <a:rPr>
                <a:latin typeface="Courier"/>
              </a:rPr>
              <a:t> </a:t>
            </a:r>
            <a:r>
              <a:rPr>
                <a:solidFill>
                  <a:srgbClr val="4070A0"/>
                </a:solidFill>
                <a:latin typeface="Courier"/>
              </a:rPr>
              <a:t>"blue"</a:t>
            </a:r>
            <a:r>
              <a:rPr>
                <a:latin typeface="Courier"/>
              </a:rPr>
              <a:t>, </a:t>
            </a:r>
            <a:r>
              <a:rPr>
                <a:solidFill>
                  <a:srgbClr val="7D9029"/>
                </a:solidFill>
                <a:latin typeface="Courier"/>
              </a:rPr>
              <a:t>pch =</a:t>
            </a:r>
            <a:r>
              <a:rPr>
                <a:latin typeface="Courier"/>
              </a:rPr>
              <a:t> </a:t>
            </a:r>
            <a:r>
              <a:rPr>
                <a:solidFill>
                  <a:srgbClr val="40A070"/>
                </a:solidFill>
                <a:latin typeface="Courier"/>
              </a:rPr>
              <a:t>19</a:t>
            </a:r>
            <a:r>
              <a:rPr>
                <a:latin typeface="Courier"/>
              </a:rPr>
              <a:t>)</a:t>
            </a:r>
            <a:br/>
            <a:r>
              <a:rPr>
                <a:solidFill>
                  <a:srgbClr val="06287E"/>
                </a:solidFill>
                <a:latin typeface="Courier"/>
              </a:rPr>
              <a:t>text</a:t>
            </a:r>
            <a:r>
              <a:rPr>
                <a:latin typeface="Courier"/>
              </a:rPr>
              <a:t>(</a:t>
            </a:r>
            <a:r>
              <a:rPr>
                <a:solidFill>
                  <a:srgbClr val="7D9029"/>
                </a:solidFill>
                <a:latin typeface="Courier"/>
              </a:rPr>
              <a:t>x =</a:t>
            </a:r>
            <a:r>
              <a:rPr>
                <a:latin typeface="Courier"/>
              </a:rPr>
              <a:t> </a:t>
            </a:r>
            <a:r>
              <a:rPr>
                <a:solidFill>
                  <a:srgbClr val="40A070"/>
                </a:solidFill>
                <a:latin typeface="Courier"/>
              </a:rPr>
              <a:t>1</a:t>
            </a:r>
            <a:r>
              <a:rPr>
                <a:latin typeface="Courier"/>
              </a:rPr>
              <a:t>, </a:t>
            </a:r>
            <a:r>
              <a:rPr>
                <a:solidFill>
                  <a:srgbClr val="7D9029"/>
                </a:solidFill>
                <a:latin typeface="Courier"/>
              </a:rPr>
              <a:t>y =</a:t>
            </a:r>
            <a:r>
              <a:rPr>
                <a:latin typeface="Courier"/>
              </a:rPr>
              <a:t> </a:t>
            </a:r>
            <a:r>
              <a:rPr>
                <a:solidFill>
                  <a:srgbClr val="40A070"/>
                </a:solidFill>
                <a:latin typeface="Courier"/>
              </a:rPr>
              <a:t>1</a:t>
            </a:r>
            <a:r>
              <a:rPr>
                <a:latin typeface="Courier"/>
              </a:rPr>
              <a:t>, </a:t>
            </a:r>
            <a:r>
              <a:rPr>
                <a:solidFill>
                  <a:srgbClr val="7D9029"/>
                </a:solidFill>
                <a:latin typeface="Courier"/>
              </a:rPr>
              <a:t>col =</a:t>
            </a:r>
            <a:r>
              <a:rPr>
                <a:latin typeface="Courier"/>
              </a:rPr>
              <a:t> </a:t>
            </a:r>
            <a:r>
              <a:rPr>
                <a:solidFill>
                  <a:srgbClr val="4070A0"/>
                </a:solidFill>
                <a:latin typeface="Courier"/>
              </a:rPr>
              <a:t>"blue"</a:t>
            </a:r>
            <a:r>
              <a:rPr>
                <a:latin typeface="Courier"/>
              </a:rPr>
              <a:t>, </a:t>
            </a:r>
            <a:r>
              <a:rPr>
                <a:solidFill>
                  <a:srgbClr val="7D9029"/>
                </a:solidFill>
                <a:latin typeface="Courier"/>
              </a:rPr>
              <a:t>label =</a:t>
            </a:r>
            <a:r>
              <a:rPr>
                <a:latin typeface="Courier"/>
              </a:rPr>
              <a:t> </a:t>
            </a:r>
            <a:r>
              <a:rPr>
                <a:solidFill>
                  <a:srgbClr val="4070A0"/>
                </a:solidFill>
                <a:latin typeface="Courier"/>
              </a:rPr>
              <a:t>"A"</a:t>
            </a:r>
            <a:r>
              <a:rPr>
                <a:latin typeface="Courier"/>
              </a:rPr>
              <a:t>, </a:t>
            </a:r>
            <a:r>
              <a:rPr>
                <a:solidFill>
                  <a:srgbClr val="7D9029"/>
                </a:solidFill>
                <a:latin typeface="Courier"/>
              </a:rPr>
              <a:t>pos =</a:t>
            </a:r>
            <a:r>
              <a:rPr>
                <a:latin typeface="Courier"/>
              </a:rPr>
              <a:t> </a:t>
            </a:r>
            <a:r>
              <a:rPr>
                <a:solidFill>
                  <a:srgbClr val="40A070"/>
                </a:solidFill>
                <a:latin typeface="Courier"/>
              </a:rPr>
              <a:t>2</a:t>
            </a:r>
            <a:r>
              <a:rPr>
                <a:latin typeface="Courier"/>
              </a:rPr>
              <a:t>)</a:t>
            </a:r>
            <a:br/>
            <a:r>
              <a:rPr>
                <a:solidFill>
                  <a:srgbClr val="06287E"/>
                </a:solidFill>
                <a:latin typeface="Courier"/>
              </a:rPr>
              <a:t>points</a:t>
            </a:r>
            <a:r>
              <a:rPr>
                <a:latin typeface="Courier"/>
              </a:rPr>
              <a:t>(</a:t>
            </a:r>
            <a:r>
              <a:rPr>
                <a:solidFill>
                  <a:srgbClr val="7D9029"/>
                </a:solidFill>
                <a:latin typeface="Courier"/>
              </a:rPr>
              <a:t>x =</a:t>
            </a:r>
            <a:r>
              <a:rPr>
                <a:latin typeface="Courier"/>
              </a:rPr>
              <a:t> </a:t>
            </a:r>
            <a:r>
              <a:rPr>
                <a:solidFill>
                  <a:srgbClr val="40A070"/>
                </a:solidFill>
                <a:latin typeface="Courier"/>
              </a:rPr>
              <a:t>2</a:t>
            </a:r>
            <a:r>
              <a:rPr>
                <a:latin typeface="Courier"/>
              </a:rPr>
              <a:t>, </a:t>
            </a:r>
            <a:r>
              <a:rPr>
                <a:solidFill>
                  <a:srgbClr val="7D9029"/>
                </a:solidFill>
                <a:latin typeface="Courier"/>
              </a:rPr>
              <a:t>y =</a:t>
            </a:r>
            <a:r>
              <a:rPr>
                <a:latin typeface="Courier"/>
              </a:rPr>
              <a:t> </a:t>
            </a:r>
            <a:r>
              <a:rPr>
                <a:solidFill>
                  <a:srgbClr val="40A070"/>
                </a:solidFill>
                <a:latin typeface="Courier"/>
              </a:rPr>
              <a:t>0</a:t>
            </a:r>
            <a:r>
              <a:rPr>
                <a:latin typeface="Courier"/>
              </a:rPr>
              <a:t>, </a:t>
            </a:r>
            <a:r>
              <a:rPr>
                <a:solidFill>
                  <a:srgbClr val="7D9029"/>
                </a:solidFill>
                <a:latin typeface="Courier"/>
              </a:rPr>
              <a:t>col =</a:t>
            </a:r>
            <a:r>
              <a:rPr>
                <a:latin typeface="Courier"/>
              </a:rPr>
              <a:t> </a:t>
            </a:r>
            <a:r>
              <a:rPr>
                <a:solidFill>
                  <a:srgbClr val="4070A0"/>
                </a:solidFill>
                <a:latin typeface="Courier"/>
              </a:rPr>
              <a:t>"green"</a:t>
            </a:r>
            <a:r>
              <a:rPr>
                <a:latin typeface="Courier"/>
              </a:rPr>
              <a:t>, </a:t>
            </a:r>
            <a:r>
              <a:rPr>
                <a:solidFill>
                  <a:srgbClr val="7D9029"/>
                </a:solidFill>
                <a:latin typeface="Courier"/>
              </a:rPr>
              <a:t>pch =</a:t>
            </a:r>
            <a:r>
              <a:rPr>
                <a:latin typeface="Courier"/>
              </a:rPr>
              <a:t> </a:t>
            </a:r>
            <a:r>
              <a:rPr>
                <a:solidFill>
                  <a:srgbClr val="40A070"/>
                </a:solidFill>
                <a:latin typeface="Courier"/>
              </a:rPr>
              <a:t>19</a:t>
            </a:r>
            <a:r>
              <a:rPr>
                <a:latin typeface="Courier"/>
              </a:rPr>
              <a:t>)</a:t>
            </a:r>
            <a:br/>
            <a:r>
              <a:rPr>
                <a:solidFill>
                  <a:srgbClr val="06287E"/>
                </a:solidFill>
                <a:latin typeface="Courier"/>
              </a:rPr>
              <a:t>text</a:t>
            </a:r>
            <a:r>
              <a:rPr>
                <a:latin typeface="Courier"/>
              </a:rPr>
              <a:t>(</a:t>
            </a:r>
            <a:r>
              <a:rPr>
                <a:solidFill>
                  <a:srgbClr val="7D9029"/>
                </a:solidFill>
                <a:latin typeface="Courier"/>
              </a:rPr>
              <a:t>x =</a:t>
            </a:r>
            <a:r>
              <a:rPr>
                <a:latin typeface="Courier"/>
              </a:rPr>
              <a:t> </a:t>
            </a:r>
            <a:r>
              <a:rPr>
                <a:solidFill>
                  <a:srgbClr val="40A070"/>
                </a:solidFill>
                <a:latin typeface="Courier"/>
              </a:rPr>
              <a:t>2</a:t>
            </a:r>
            <a:r>
              <a:rPr>
                <a:latin typeface="Courier"/>
              </a:rPr>
              <a:t>, </a:t>
            </a:r>
            <a:r>
              <a:rPr>
                <a:solidFill>
                  <a:srgbClr val="7D9029"/>
                </a:solidFill>
                <a:latin typeface="Courier"/>
              </a:rPr>
              <a:t>y =</a:t>
            </a:r>
            <a:r>
              <a:rPr>
                <a:latin typeface="Courier"/>
              </a:rPr>
              <a:t> </a:t>
            </a:r>
            <a:r>
              <a:rPr>
                <a:solidFill>
                  <a:srgbClr val="40A070"/>
                </a:solidFill>
                <a:latin typeface="Courier"/>
              </a:rPr>
              <a:t>0</a:t>
            </a:r>
            <a:r>
              <a:rPr>
                <a:latin typeface="Courier"/>
              </a:rPr>
              <a:t>, </a:t>
            </a:r>
            <a:r>
              <a:rPr>
                <a:solidFill>
                  <a:srgbClr val="7D9029"/>
                </a:solidFill>
                <a:latin typeface="Courier"/>
              </a:rPr>
              <a:t>col =</a:t>
            </a:r>
            <a:r>
              <a:rPr>
                <a:latin typeface="Courier"/>
              </a:rPr>
              <a:t> </a:t>
            </a:r>
            <a:r>
              <a:rPr>
                <a:solidFill>
                  <a:srgbClr val="4070A0"/>
                </a:solidFill>
                <a:latin typeface="Courier"/>
              </a:rPr>
              <a:t>"green"</a:t>
            </a:r>
            <a:r>
              <a:rPr>
                <a:latin typeface="Courier"/>
              </a:rPr>
              <a:t>, </a:t>
            </a:r>
            <a:r>
              <a:rPr>
                <a:solidFill>
                  <a:srgbClr val="7D9029"/>
                </a:solidFill>
                <a:latin typeface="Courier"/>
              </a:rPr>
              <a:t>label =</a:t>
            </a:r>
            <a:r>
              <a:rPr>
                <a:latin typeface="Courier"/>
              </a:rPr>
              <a:t> </a:t>
            </a:r>
            <a:r>
              <a:rPr>
                <a:solidFill>
                  <a:srgbClr val="4070A0"/>
                </a:solidFill>
                <a:latin typeface="Courier"/>
              </a:rPr>
              <a:t>"B"</a:t>
            </a:r>
            <a:r>
              <a:rPr>
                <a:latin typeface="Courier"/>
              </a:rPr>
              <a:t>, </a:t>
            </a:r>
            <a:r>
              <a:rPr>
                <a:solidFill>
                  <a:srgbClr val="7D9029"/>
                </a:solidFill>
                <a:latin typeface="Courier"/>
              </a:rPr>
              <a:t>pos =</a:t>
            </a:r>
            <a:r>
              <a:rPr>
                <a:latin typeface="Courier"/>
              </a:rPr>
              <a:t> </a:t>
            </a:r>
            <a:r>
              <a:rPr>
                <a:solidFill>
                  <a:srgbClr val="40A070"/>
                </a:solidFill>
                <a:latin typeface="Courier"/>
              </a:rPr>
              <a:t>4</a:t>
            </a:r>
            <a:r>
              <a:rPr>
                <a:latin typeface="Courier"/>
              </a:rPr>
              <a:t>)</a:t>
            </a:r>
            <a:br/>
            <a:r>
              <a:rPr>
                <a:solidFill>
                  <a:srgbClr val="06287E"/>
                </a:solidFill>
                <a:latin typeface="Courier"/>
              </a:rPr>
              <a:t>points</a:t>
            </a:r>
            <a:r>
              <a:rPr>
                <a:latin typeface="Courier"/>
              </a:rPr>
              <a:t>(</a:t>
            </a:r>
            <a:r>
              <a:rPr>
                <a:solidFill>
                  <a:srgbClr val="7D9029"/>
                </a:solidFill>
                <a:latin typeface="Courier"/>
              </a:rPr>
              <a:t>x =</a:t>
            </a:r>
            <a:r>
              <a:rPr>
                <a:latin typeface="Courier"/>
              </a:rPr>
              <a:t> </a:t>
            </a:r>
            <a:r>
              <a:rPr>
                <a:solidFill>
                  <a:srgbClr val="40A070"/>
                </a:solidFill>
                <a:latin typeface="Courier"/>
              </a:rPr>
              <a:t>4</a:t>
            </a:r>
            <a:r>
              <a:rPr>
                <a:latin typeface="Courier"/>
              </a:rPr>
              <a:t>, </a:t>
            </a:r>
            <a:r>
              <a:rPr>
                <a:solidFill>
                  <a:srgbClr val="7D9029"/>
                </a:solidFill>
                <a:latin typeface="Courier"/>
              </a:rPr>
              <a:t>y =</a:t>
            </a:r>
            <a:r>
              <a:rPr>
                <a:latin typeface="Courier"/>
              </a:rPr>
              <a:t> </a:t>
            </a:r>
            <a:r>
              <a:rPr>
                <a:solidFill>
                  <a:srgbClr val="40A070"/>
                </a:solidFill>
                <a:latin typeface="Courier"/>
              </a:rPr>
              <a:t>4</a:t>
            </a:r>
            <a:r>
              <a:rPr>
                <a:latin typeface="Courier"/>
              </a:rPr>
              <a:t>, </a:t>
            </a:r>
            <a:r>
              <a:rPr>
                <a:solidFill>
                  <a:srgbClr val="7D9029"/>
                </a:solidFill>
                <a:latin typeface="Courier"/>
              </a:rPr>
              <a:t>col =</a:t>
            </a:r>
            <a:r>
              <a:rPr>
                <a:latin typeface="Courier"/>
              </a:rPr>
              <a:t> </a:t>
            </a:r>
            <a:r>
              <a:rPr>
                <a:solidFill>
                  <a:srgbClr val="4070A0"/>
                </a:solidFill>
                <a:latin typeface="Courier"/>
              </a:rPr>
              <a:t>"red"</a:t>
            </a:r>
            <a:r>
              <a:rPr>
                <a:latin typeface="Courier"/>
              </a:rPr>
              <a:t>, </a:t>
            </a:r>
            <a:r>
              <a:rPr>
                <a:solidFill>
                  <a:srgbClr val="7D9029"/>
                </a:solidFill>
                <a:latin typeface="Courier"/>
              </a:rPr>
              <a:t>pch =</a:t>
            </a:r>
            <a:r>
              <a:rPr>
                <a:latin typeface="Courier"/>
              </a:rPr>
              <a:t> </a:t>
            </a:r>
            <a:r>
              <a:rPr>
                <a:solidFill>
                  <a:srgbClr val="40A070"/>
                </a:solidFill>
                <a:latin typeface="Courier"/>
              </a:rPr>
              <a:t>19</a:t>
            </a:r>
            <a:r>
              <a:rPr>
                <a:latin typeface="Courier"/>
              </a:rPr>
              <a:t>)</a:t>
            </a:r>
            <a:br/>
            <a:r>
              <a:rPr>
                <a:solidFill>
                  <a:srgbClr val="06287E"/>
                </a:solidFill>
                <a:latin typeface="Courier"/>
              </a:rPr>
              <a:t>text</a:t>
            </a:r>
            <a:r>
              <a:rPr>
                <a:latin typeface="Courier"/>
              </a:rPr>
              <a:t>(</a:t>
            </a:r>
            <a:r>
              <a:rPr>
                <a:solidFill>
                  <a:srgbClr val="7D9029"/>
                </a:solidFill>
                <a:latin typeface="Courier"/>
              </a:rPr>
              <a:t>x =</a:t>
            </a:r>
            <a:r>
              <a:rPr>
                <a:latin typeface="Courier"/>
              </a:rPr>
              <a:t> </a:t>
            </a:r>
            <a:r>
              <a:rPr>
                <a:solidFill>
                  <a:srgbClr val="40A070"/>
                </a:solidFill>
                <a:latin typeface="Courier"/>
              </a:rPr>
              <a:t>4</a:t>
            </a:r>
            <a:r>
              <a:rPr>
                <a:latin typeface="Courier"/>
              </a:rPr>
              <a:t>, </a:t>
            </a:r>
            <a:r>
              <a:rPr>
                <a:solidFill>
                  <a:srgbClr val="7D9029"/>
                </a:solidFill>
                <a:latin typeface="Courier"/>
              </a:rPr>
              <a:t>y =</a:t>
            </a:r>
            <a:r>
              <a:rPr>
                <a:latin typeface="Courier"/>
              </a:rPr>
              <a:t> </a:t>
            </a:r>
            <a:r>
              <a:rPr>
                <a:solidFill>
                  <a:srgbClr val="40A070"/>
                </a:solidFill>
                <a:latin typeface="Courier"/>
              </a:rPr>
              <a:t>4</a:t>
            </a:r>
            <a:r>
              <a:rPr>
                <a:latin typeface="Courier"/>
              </a:rPr>
              <a:t>, </a:t>
            </a:r>
            <a:r>
              <a:rPr>
                <a:solidFill>
                  <a:srgbClr val="7D9029"/>
                </a:solidFill>
                <a:latin typeface="Courier"/>
              </a:rPr>
              <a:t>col =</a:t>
            </a:r>
            <a:r>
              <a:rPr>
                <a:latin typeface="Courier"/>
              </a:rPr>
              <a:t> </a:t>
            </a:r>
            <a:r>
              <a:rPr>
                <a:solidFill>
                  <a:srgbClr val="4070A0"/>
                </a:solidFill>
                <a:latin typeface="Courier"/>
              </a:rPr>
              <a:t>"red"</a:t>
            </a:r>
            <a:r>
              <a:rPr>
                <a:latin typeface="Courier"/>
              </a:rPr>
              <a:t>, </a:t>
            </a:r>
            <a:r>
              <a:rPr>
                <a:solidFill>
                  <a:srgbClr val="7D9029"/>
                </a:solidFill>
                <a:latin typeface="Courier"/>
              </a:rPr>
              <a:t>label =</a:t>
            </a:r>
            <a:r>
              <a:rPr>
                <a:latin typeface="Courier"/>
              </a:rPr>
              <a:t> </a:t>
            </a:r>
            <a:r>
              <a:rPr>
                <a:solidFill>
                  <a:srgbClr val="4070A0"/>
                </a:solidFill>
                <a:latin typeface="Courier"/>
              </a:rPr>
              <a:t>"C"</a:t>
            </a:r>
            <a:r>
              <a:rPr>
                <a:latin typeface="Courier"/>
              </a:rPr>
              <a:t>, </a:t>
            </a:r>
            <a:r>
              <a:rPr>
                <a:solidFill>
                  <a:srgbClr val="7D9029"/>
                </a:solidFill>
                <a:latin typeface="Courier"/>
              </a:rPr>
              <a:t>pos =</a:t>
            </a:r>
            <a:r>
              <a:rPr>
                <a:latin typeface="Courier"/>
              </a:rPr>
              <a:t> </a:t>
            </a:r>
            <a:r>
              <a:rPr>
                <a:solidFill>
                  <a:srgbClr val="40A070"/>
                </a:solidFill>
                <a:latin typeface="Courier"/>
              </a:rPr>
              <a:t>4</a:t>
            </a:r>
            <a:r>
              <a:rPr>
                <a:latin typeface="Courier"/>
              </a:rPr>
              <a:t>)</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unnamed-chunk-15-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a:t>
            </a:r>
            <a:r>
              <a:rPr/>
              <a:t> </a:t>
            </a:r>
            <a:r>
              <a:rPr/>
              <a:t>euclidienne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distance euclidienne ou distance </a:t>
                </a:r>
                <a14:m>
                  <m:oMath xmlns:m="http://schemas.openxmlformats.org/officeDocument/2006/math">
                    <m:sSub>
                      <m:e>
                        <m:r>
                          <m:t>L</m:t>
                        </m:r>
                      </m:e>
                      <m:sub>
                        <m:r>
                          <m:t>2</m:t>
                        </m:r>
                      </m:sub>
                    </m:sSub>
                  </m:oMath>
                </a14:m>
                <a:r>
                  <a:rPr/>
                  <a:t>: </a:t>
                </a:r>
                <a14:m>
                  <m:oMath xmlns:m="http://schemas.openxmlformats.org/officeDocument/2006/math">
                    <m:r>
                      <m:t>d</m:t>
                    </m:r>
                    <m:r>
                      <m:rPr>
                        <m:sty m:val="p"/>
                      </m:rPr>
                      <m:t>(</m:t>
                    </m:r>
                    <m:r>
                      <m:t>x</m:t>
                    </m:r>
                    <m:r>
                      <m:rPr>
                        <m:sty m:val="p"/>
                      </m:rPr>
                      <m:t>,</m:t>
                    </m:r>
                    <m:r>
                      <m:t>y</m:t>
                    </m:r>
                    <m:r>
                      <m:rPr>
                        <m:sty m:val="p"/>
                      </m:rPr>
                      <m:t>)</m:t>
                    </m:r>
                    <m:r>
                      <m:rPr>
                        <m:sty m:val="p"/>
                      </m:rPr>
                      <m:t>=</m:t>
                    </m:r>
                    <m:rad>
                      <m:radPr>
                        <m:degHide m:val="1"/>
                      </m:radPr>
                      <m:deg/>
                      <m:e>
                        <m:nary>
                          <m:naryPr>
                            <m:chr m:val="∑"/>
                            <m:limLoc m:val="undOvr"/>
                            <m:subHide m:val="0"/>
                            <m:supHide m:val="1"/>
                          </m:naryPr>
                          <m:sub>
                            <m:r>
                              <m:t>i</m:t>
                            </m:r>
                          </m:sub>
                          <m:sup>
                            <m:r>
                              <m:t>​</m:t>
                            </m:r>
                          </m:sup>
                          <m:e>
                            <m:r>
                              <m:rPr>
                                <m:sty m:val="p"/>
                              </m:rPr>
                              <m:t>(</m:t>
                            </m:r>
                          </m:e>
                        </m:nary>
                        <m:sSub>
                          <m:e>
                            <m:r>
                              <m:t>x</m:t>
                            </m:r>
                          </m:e>
                          <m:sub>
                            <m:r>
                              <m:t>i</m:t>
                            </m:r>
                          </m:sub>
                        </m:sSub>
                        <m:r>
                          <m:rPr>
                            <m:sty m:val="p"/>
                          </m:rPr>
                          <m:t>−</m:t>
                        </m:r>
                        <m:sSub>
                          <m:e>
                            <m:r>
                              <m:t>y</m:t>
                            </m:r>
                          </m:e>
                          <m:sub>
                            <m:r>
                              <m:t>i</m:t>
                            </m:r>
                          </m:sub>
                        </m:sSub>
                        <m:sSup>
                          <m:e>
                            <m:r>
                              <m:rPr>
                                <m:sty m:val="p"/>
                              </m:rPr>
                              <m:t>)</m:t>
                            </m:r>
                          </m:e>
                          <m:sup>
                            <m:r>
                              <m:t>2</m:t>
                            </m:r>
                          </m:sup>
                        </m:sSup>
                      </m:e>
                    </m:rad>
                  </m:oMath>
                </a14:m>
              </a:p>
            </p:txBody>
          </p:sp>
        </mc:Choice>
      </mc:AlternateContent>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entre</a:t>
            </a:r>
            <a:r>
              <a:rPr/>
              <a:t> </a:t>
            </a:r>
            <a:r>
              <a:rPr/>
              <a:t>groupes</a:t>
            </a:r>
            <a:r>
              <a:rPr/>
              <a:t> </a:t>
            </a:r>
            <a:r>
              <a:rPr/>
              <a:t>(2)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b="1"/>
                  <a:t>Single linkage</a:t>
                </a:r>
                <a:r>
                  <a:rPr/>
                  <a:t> : élements les plus proches des 2 groupes</a:t>
                </a:r>
              </a:p>
              <a:p>
                <a:pPr lvl="0" marL="0" indent="0">
                  <a:buNone/>
                </a:pPr>
                <a14:m>
                  <m:oMathPara xmlns:m="http://schemas.openxmlformats.org/officeDocument/2006/math">
                    <m:oMathParaPr>
                      <m:jc m:val="center"/>
                    </m:oMathParaPr>
                    <m:oMath>
                      <m:r>
                        <m:t>D</m:t>
                      </m:r>
                      <m:r>
                        <m:rPr>
                          <m:sty m:val="p"/>
                        </m:rPr>
                        <m:t>(</m:t>
                      </m:r>
                      <m:sSub>
                        <m:e>
                          <m:r>
                            <m:t>C</m:t>
                          </m:r>
                        </m:e>
                        <m:sub>
                          <m:r>
                            <m:t>1</m:t>
                          </m:r>
                        </m:sub>
                      </m:sSub>
                      <m:r>
                        <m:rPr>
                          <m:sty m:val="p"/>
                        </m:rPr>
                        <m:t>,</m:t>
                      </m:r>
                      <m:sSub>
                        <m:e>
                          <m:r>
                            <m:t>C</m:t>
                          </m:r>
                        </m:e>
                        <m:sub>
                          <m:r>
                            <m:t>2</m:t>
                          </m:r>
                        </m:sub>
                      </m:sSub>
                      <m:r>
                        <m:rPr>
                          <m:sty m:val="p"/>
                        </m:rPr>
                        <m:t>)</m:t>
                      </m:r>
                      <m:r>
                        <m:rPr>
                          <m:sty m:val="p"/>
                        </m:rPr>
                        <m:t>=</m:t>
                      </m:r>
                      <m:limLow>
                        <m:e>
                          <m:r>
                            <m:rPr>
                              <m:nor/>
                              <m:sty m:val="p"/>
                            </m:rPr>
                            <m:t>min</m:t>
                          </m:r>
                        </m:e>
                        <m:lim>
                          <m:r>
                            <m:t>i</m:t>
                          </m:r>
                          <m:r>
                            <m:rPr>
                              <m:sty m:val="p"/>
                            </m:rPr>
                            <m:t>∈</m:t>
                          </m:r>
                          <m:sSub>
                            <m:e>
                              <m:r>
                                <m:t>C</m:t>
                              </m:r>
                            </m:e>
                            <m:sub>
                              <m:r>
                                <m:t>1</m:t>
                              </m:r>
                            </m:sub>
                          </m:sSub>
                          <m:r>
                            <m:rPr>
                              <m:sty m:val="p"/>
                            </m:rPr>
                            <m:t>,</m:t>
                          </m:r>
                          <m:r>
                            <m:t>j</m:t>
                          </m:r>
                          <m:r>
                            <m:rPr>
                              <m:sty m:val="p"/>
                            </m:rPr>
                            <m:t>∈</m:t>
                          </m:r>
                          <m:sSub>
                            <m:e>
                              <m:r>
                                <m:t>C</m:t>
                              </m:r>
                            </m:e>
                            <m:sub>
                              <m:r>
                                <m:t>2</m:t>
                              </m:r>
                            </m:sub>
                          </m:sSub>
                        </m:lim>
                      </m:limLow>
                      <m:r>
                        <m:t>D</m:t>
                      </m:r>
                      <m:r>
                        <m:rPr>
                          <m:sty m:val="p"/>
                        </m:rPr>
                        <m:t>(</m:t>
                      </m:r>
                      <m:sSub>
                        <m:e>
                          <m:r>
                            <m:t>x</m:t>
                          </m:r>
                        </m:e>
                        <m:sub>
                          <m:r>
                            <m:t>i</m:t>
                          </m:r>
                        </m:sub>
                      </m:sSub>
                      <m:r>
                        <m:rPr>
                          <m:sty m:val="p"/>
                        </m:rPr>
                        <m:t>,</m:t>
                      </m:r>
                      <m:sSub>
                        <m:e>
                          <m:r>
                            <m:t>x</m:t>
                          </m:r>
                        </m:e>
                        <m:sub>
                          <m:r>
                            <m:t>j</m:t>
                          </m:r>
                        </m:sub>
                      </m:sSub>
                      <m:r>
                        <m:rPr>
                          <m:sty m:val="p"/>
                        </m:rPr>
                        <m:t>)</m:t>
                      </m:r>
                    </m:oMath>
                  </m:oMathPara>
                </a14:m>
              </a:p>
              <a:p>
                <a:pPr lvl="1"/>
                <a:r>
                  <a:rPr b="1"/>
                  <a:t>Complete linkage</a:t>
                </a:r>
                <a:r>
                  <a:rPr/>
                  <a:t> : éléments les plus éloignés des 2 groupes</a:t>
                </a:r>
              </a:p>
              <a:p>
                <a:pPr lvl="0" marL="0" indent="0">
                  <a:buNone/>
                </a:pPr>
                <a14:m>
                  <m:oMathPara xmlns:m="http://schemas.openxmlformats.org/officeDocument/2006/math">
                    <m:oMathParaPr>
                      <m:jc m:val="center"/>
                    </m:oMathParaPr>
                    <m:oMath>
                      <m:r>
                        <m:t>D</m:t>
                      </m:r>
                      <m:r>
                        <m:rPr>
                          <m:sty m:val="p"/>
                        </m:rPr>
                        <m:t>(</m:t>
                      </m:r>
                      <m:sSub>
                        <m:e>
                          <m:r>
                            <m:t>C</m:t>
                          </m:r>
                        </m:e>
                        <m:sub>
                          <m:r>
                            <m:t>1</m:t>
                          </m:r>
                        </m:sub>
                      </m:sSub>
                      <m:r>
                        <m:rPr>
                          <m:sty m:val="p"/>
                        </m:rPr>
                        <m:t>,</m:t>
                      </m:r>
                      <m:sSub>
                        <m:e>
                          <m:r>
                            <m:t>C</m:t>
                          </m:r>
                        </m:e>
                        <m:sub>
                          <m:r>
                            <m:t>2</m:t>
                          </m:r>
                        </m:sub>
                      </m:sSub>
                      <m:r>
                        <m:rPr>
                          <m:sty m:val="p"/>
                        </m:rPr>
                        <m:t>)</m:t>
                      </m:r>
                      <m:r>
                        <m:rPr>
                          <m:sty m:val="p"/>
                        </m:rPr>
                        <m:t>=</m:t>
                      </m:r>
                      <m:limLow>
                        <m:e>
                          <m:r>
                            <m:rPr>
                              <m:nor/>
                              <m:sty m:val="p"/>
                            </m:rPr>
                            <m:t>max</m:t>
                          </m:r>
                        </m:e>
                        <m:lim>
                          <m:r>
                            <m:t>i</m:t>
                          </m:r>
                          <m:r>
                            <m:rPr>
                              <m:sty m:val="p"/>
                            </m:rPr>
                            <m:t>∈</m:t>
                          </m:r>
                          <m:sSub>
                            <m:e>
                              <m:r>
                                <m:t>C</m:t>
                              </m:r>
                            </m:e>
                            <m:sub>
                              <m:r>
                                <m:t>1</m:t>
                              </m:r>
                            </m:sub>
                          </m:sSub>
                          <m:r>
                            <m:rPr>
                              <m:sty m:val="p"/>
                            </m:rPr>
                            <m:t>,</m:t>
                          </m:r>
                          <m:r>
                            <m:t>j</m:t>
                          </m:r>
                          <m:r>
                            <m:rPr>
                              <m:sty m:val="p"/>
                            </m:rPr>
                            <m:t>∈</m:t>
                          </m:r>
                          <m:sSub>
                            <m:e>
                              <m:r>
                                <m:t>C</m:t>
                              </m:r>
                            </m:e>
                            <m:sub>
                              <m:r>
                                <m:t>2</m:t>
                              </m:r>
                            </m:sub>
                          </m:sSub>
                        </m:lim>
                      </m:limLow>
                      <m:r>
                        <m:t>D</m:t>
                      </m:r>
                      <m:r>
                        <m:rPr>
                          <m:sty m:val="p"/>
                        </m:rPr>
                        <m:t>(</m:t>
                      </m:r>
                      <m:sSub>
                        <m:e>
                          <m:r>
                            <m:t>x</m:t>
                          </m:r>
                        </m:e>
                        <m:sub>
                          <m:r>
                            <m:t>i</m:t>
                          </m:r>
                        </m:sub>
                      </m:sSub>
                      <m:r>
                        <m:rPr>
                          <m:sty m:val="p"/>
                        </m:rPr>
                        <m:t>,</m:t>
                      </m:r>
                      <m:sSub>
                        <m:e>
                          <m:r>
                            <m:t>x</m:t>
                          </m:r>
                        </m:e>
                        <m:sub>
                          <m:r>
                            <m:t>j</m:t>
                          </m:r>
                        </m:sub>
                      </m:sSub>
                      <m:r>
                        <m:rPr>
                          <m:sty m:val="p"/>
                        </m:rPr>
                        <m:t>)</m:t>
                      </m:r>
                    </m:oMath>
                  </m:oMathPara>
                </a14:m>
              </a:p>
              <a:p>
                <a:pPr lvl="1"/>
                <a:r>
                  <a:rPr b="1"/>
                  <a:t>Average linkage</a:t>
                </a:r>
                <a:r>
                  <a:rPr/>
                  <a:t> : distance moyenne</a:t>
                </a:r>
              </a:p>
              <a:p>
                <a:pPr lvl="0" marL="0" indent="0">
                  <a:buNone/>
                </a:pPr>
                <a14:m>
                  <m:oMathPara xmlns:m="http://schemas.openxmlformats.org/officeDocument/2006/math">
                    <m:oMathParaPr>
                      <m:jc m:val="center"/>
                    </m:oMathParaPr>
                    <m:oMath>
                      <m:r>
                        <m:t>D</m:t>
                      </m:r>
                      <m:r>
                        <m:rPr>
                          <m:sty m:val="p"/>
                        </m:rPr>
                        <m:t>(</m:t>
                      </m:r>
                      <m:sSub>
                        <m:e>
                          <m:r>
                            <m:t>C</m:t>
                          </m:r>
                        </m:e>
                        <m:sub>
                          <m:r>
                            <m:t>1</m:t>
                          </m:r>
                        </m:sub>
                      </m:sSub>
                      <m:r>
                        <m:rPr>
                          <m:sty m:val="p"/>
                        </m:rPr>
                        <m:t>,</m:t>
                      </m:r>
                      <m:sSub>
                        <m:e>
                          <m:r>
                            <m:t>C</m:t>
                          </m:r>
                        </m:e>
                        <m:sub>
                          <m:r>
                            <m:t>2</m:t>
                          </m:r>
                        </m:sub>
                      </m:sSub>
                      <m:r>
                        <m:rPr>
                          <m:sty m:val="p"/>
                        </m:rPr>
                        <m:t>)</m:t>
                      </m:r>
                      <m:r>
                        <m:rPr>
                          <m:sty m:val="p"/>
                        </m:rPr>
                        <m:t>=</m:t>
                      </m:r>
                      <m:f>
                        <m:fPr>
                          <m:type m:val="bar"/>
                        </m:fPr>
                        <m:num>
                          <m:r>
                            <m:t>1</m:t>
                          </m:r>
                        </m:num>
                        <m:den>
                          <m:sSub>
                            <m:e>
                              <m:r>
                                <m:t>N</m:t>
                              </m:r>
                            </m:e>
                            <m:sub>
                              <m:r>
                                <m:t>1</m:t>
                              </m:r>
                            </m:sub>
                          </m:sSub>
                          <m:sSub>
                            <m:e>
                              <m:r>
                                <m:t>N</m:t>
                              </m:r>
                            </m:e>
                            <m:sub>
                              <m:r>
                                <m:t>2</m:t>
                              </m:r>
                            </m:sub>
                          </m:sSub>
                        </m:den>
                      </m:f>
                      <m:nary>
                        <m:naryPr>
                          <m:chr m:val="∑"/>
                          <m:limLoc m:val="undOvr"/>
                          <m:subHide m:val="0"/>
                          <m:supHide m:val="1"/>
                        </m:naryPr>
                        <m:sub>
                          <m:r>
                            <m:t>i</m:t>
                          </m:r>
                          <m:r>
                            <m:rPr>
                              <m:sty m:val="p"/>
                            </m:rPr>
                            <m:t>∈</m:t>
                          </m:r>
                          <m:sSub>
                            <m:e>
                              <m:r>
                                <m:t>C</m:t>
                              </m:r>
                            </m:e>
                            <m:sub>
                              <m:r>
                                <m:t>1</m:t>
                              </m:r>
                            </m:sub>
                          </m:sSub>
                          <m:r>
                            <m:rPr>
                              <m:sty m:val="p"/>
                            </m:rPr>
                            <m:t>,</m:t>
                          </m:r>
                          <m:r>
                            <m:t>j</m:t>
                          </m:r>
                          <m:r>
                            <m:rPr>
                              <m:sty m:val="p"/>
                            </m:rPr>
                            <m:t>∈</m:t>
                          </m:r>
                          <m:sSub>
                            <m:e>
                              <m:r>
                                <m:t>C</m:t>
                              </m:r>
                            </m:e>
                            <m:sub>
                              <m:r>
                                <m:t>2</m:t>
                              </m:r>
                            </m:sub>
                          </m:sSub>
                        </m:sub>
                        <m:sup>
                          <m:r>
                            <m:t>​</m:t>
                          </m:r>
                        </m:sup>
                        <m:e>
                          <m:r>
                            <m:t>D</m:t>
                          </m:r>
                        </m:e>
                      </m:nary>
                      <m:r>
                        <m:rPr>
                          <m:sty m:val="p"/>
                        </m:rPr>
                        <m:t>(</m:t>
                      </m:r>
                      <m:sSub>
                        <m:e>
                          <m:r>
                            <m:t>x</m:t>
                          </m:r>
                        </m:e>
                        <m:sub>
                          <m:r>
                            <m:t>i</m:t>
                          </m:r>
                        </m:sub>
                      </m:sSub>
                      <m:r>
                        <m:rPr>
                          <m:sty m:val="p"/>
                        </m:rPr>
                        <m:t>,</m:t>
                      </m:r>
                      <m:sSub>
                        <m:e>
                          <m:r>
                            <m:t>x</m:t>
                          </m:r>
                        </m:e>
                        <m:sub>
                          <m:r>
                            <m:t>j</m:t>
                          </m:r>
                        </m:sub>
                      </m:sSub>
                      <m:r>
                        <m:rPr>
                          <m:sty m:val="p"/>
                        </m:rPr>
                        <m:t>)</m:t>
                      </m:r>
                    </m:oMath>
                  </m:oMathPara>
                </a14:m>
              </a:p>
              <a:p>
                <a:pPr lvl="1"/>
                <a:r>
                  <a:rPr b="1"/>
                  <a:t>Ward</a:t>
                </a:r>
              </a:p>
              <a:p>
                <a:pPr lvl="0" marL="0" indent="0">
                  <a:buNone/>
                </a:pPr>
                <a14:m>
                  <m:oMath xmlns:m="http://schemas.openxmlformats.org/officeDocument/2006/math">
                    <m:sSup>
                      <m:e>
                        <m:r>
                          <m:t>d</m:t>
                        </m:r>
                      </m:e>
                      <m:sup>
                        <m:r>
                          <m:t>2</m:t>
                        </m:r>
                      </m:sup>
                    </m:sSup>
                    <m:r>
                      <m:rPr>
                        <m:sty m:val="p"/>
                      </m:rPr>
                      <m:t>(</m:t>
                    </m:r>
                    <m:sSub>
                      <m:e>
                        <m:r>
                          <m:t>C</m:t>
                        </m:r>
                      </m:e>
                      <m:sub>
                        <m:r>
                          <m:t>i</m:t>
                        </m:r>
                      </m:sub>
                    </m:sSub>
                    <m:r>
                      <m:rPr>
                        <m:sty m:val="p"/>
                      </m:rPr>
                      <m:t>,</m:t>
                    </m:r>
                    <m:sSub>
                      <m:e>
                        <m:r>
                          <m:t>C</m:t>
                        </m:r>
                      </m:e>
                      <m:sub>
                        <m:r>
                          <m:t>j</m:t>
                        </m:r>
                      </m:sub>
                    </m:sSub>
                    <m:r>
                      <m:rPr>
                        <m:sty m:val="p"/>
                      </m:rPr>
                      <m:t>)</m:t>
                    </m:r>
                    <m:r>
                      <m:rPr>
                        <m:sty m:val="p"/>
                      </m:rPr>
                      <m:t>=</m:t>
                    </m:r>
                    <m:sSub>
                      <m:e>
                        <m:r>
                          <m:t>I</m:t>
                        </m:r>
                      </m:e>
                      <m:sub>
                        <m:r>
                          <m:t>i</m:t>
                        </m:r>
                        <m:r>
                          <m:t>n</m:t>
                        </m:r>
                        <m:r>
                          <m:t>t</m:t>
                        </m:r>
                        <m:r>
                          <m:t>r</m:t>
                        </m:r>
                        <m:r>
                          <m:t>a</m:t>
                        </m:r>
                      </m:sub>
                    </m:sSub>
                    <m:r>
                      <m:rPr>
                        <m:sty m:val="p"/>
                      </m:rPr>
                      <m:t>(</m:t>
                    </m:r>
                    <m:sSub>
                      <m:e>
                        <m:r>
                          <m:t>C</m:t>
                        </m:r>
                      </m:e>
                      <m:sub>
                        <m:r>
                          <m:t>i</m:t>
                        </m:r>
                      </m:sub>
                    </m:sSub>
                    <m:r>
                      <m:rPr>
                        <m:sty m:val="p"/>
                      </m:rPr>
                      <m:t>∪</m:t>
                    </m:r>
                    <m:sSub>
                      <m:e>
                        <m:r>
                          <m:t>C</m:t>
                        </m:r>
                      </m:e>
                      <m:sub>
                        <m:r>
                          <m:t>j</m:t>
                        </m:r>
                      </m:sub>
                    </m:sSub>
                    <m:r>
                      <m:rPr>
                        <m:sty m:val="p"/>
                      </m:rPr>
                      <m:t>)</m:t>
                    </m:r>
                    <m:r>
                      <m:rPr>
                        <m:sty m:val="p"/>
                      </m:rPr>
                      <m:t>−</m:t>
                    </m:r>
                    <m:sSub>
                      <m:e>
                        <m:r>
                          <m:t>I</m:t>
                        </m:r>
                      </m:e>
                      <m:sub>
                        <m:r>
                          <m:t>i</m:t>
                        </m:r>
                        <m:r>
                          <m:t>n</m:t>
                        </m:r>
                        <m:r>
                          <m:t>t</m:t>
                        </m:r>
                        <m:r>
                          <m:t>r</m:t>
                        </m:r>
                        <m:r>
                          <m:t>a</m:t>
                        </m:r>
                      </m:sub>
                    </m:sSub>
                    <m:r>
                      <m:rPr>
                        <m:sty m:val="p"/>
                      </m:rPr>
                      <m:t>(</m:t>
                    </m:r>
                    <m:sSub>
                      <m:e>
                        <m:r>
                          <m:t>C</m:t>
                        </m:r>
                      </m:e>
                      <m:sub>
                        <m:r>
                          <m:t>i</m:t>
                        </m:r>
                      </m:sub>
                    </m:sSub>
                    <m:r>
                      <m:rPr>
                        <m:sty m:val="p"/>
                      </m:rPr>
                      <m:t>)</m:t>
                    </m:r>
                    <m:r>
                      <m:rPr>
                        <m:sty m:val="p"/>
                      </m:rPr>
                      <m:t>−</m:t>
                    </m:r>
                    <m:sSub>
                      <m:e>
                        <m:r>
                          <m:t>I</m:t>
                        </m:r>
                      </m:e>
                      <m:sub>
                        <m:r>
                          <m:t>i</m:t>
                        </m:r>
                        <m:r>
                          <m:t>n</m:t>
                        </m:r>
                        <m:r>
                          <m:t>t</m:t>
                        </m:r>
                        <m:r>
                          <m:t>r</m:t>
                        </m:r>
                        <m:r>
                          <m:t>a</m:t>
                        </m:r>
                      </m:sub>
                    </m:sSub>
                    <m:r>
                      <m:rPr>
                        <m:sty m:val="p"/>
                      </m:rPr>
                      <m:t>(</m:t>
                    </m:r>
                    <m:sSub>
                      <m:e>
                        <m:r>
                          <m:t>C</m:t>
                        </m:r>
                      </m:e>
                      <m:sub>
                        <m:r>
                          <m:t>j</m:t>
                        </m:r>
                      </m:sub>
                    </m:sSub>
                    <m:r>
                      <m:rPr>
                        <m:sty m:val="p"/>
                      </m:rPr>
                      <m:t>)</m:t>
                    </m:r>
                  </m:oMath>
                </a14:m>
              </a:p>
              <a:p>
                <a:pPr lvl="0" marL="0" indent="0">
                  <a:buNone/>
                </a:pPr>
                <a14:m>
                  <m:oMath xmlns:m="http://schemas.openxmlformats.org/officeDocument/2006/math">
                    <m:r>
                      <m:t>D</m:t>
                    </m:r>
                    <m:r>
                      <m:rPr>
                        <m:sty m:val="p"/>
                      </m:rPr>
                      <m:t>(</m:t>
                    </m:r>
                    <m:sSub>
                      <m:e>
                        <m:r>
                          <m:t>C</m:t>
                        </m:r>
                      </m:e>
                      <m:sub>
                        <m:r>
                          <m:t>1</m:t>
                        </m:r>
                      </m:sub>
                    </m:sSub>
                    <m:r>
                      <m:rPr>
                        <m:sty m:val="p"/>
                      </m:rPr>
                      <m:t>,</m:t>
                    </m:r>
                    <m:sSub>
                      <m:e>
                        <m:r>
                          <m:t>C</m:t>
                        </m:r>
                      </m:e>
                      <m:sub>
                        <m:r>
                          <m:t>2</m:t>
                        </m:r>
                      </m:sub>
                    </m:sSub>
                    <m:r>
                      <m:rPr>
                        <m:sty m:val="p"/>
                      </m:rPr>
                      <m:t>)</m:t>
                    </m:r>
                    <m:r>
                      <m:rPr>
                        <m:sty m:val="p"/>
                      </m:rPr>
                      <m:t>=</m:t>
                    </m:r>
                    <m:rad>
                      <m:radPr>
                        <m:degHide m:val="1"/>
                      </m:radPr>
                      <m:deg/>
                      <m:e>
                        <m:f>
                          <m:fPr>
                            <m:type m:val="bar"/>
                          </m:fPr>
                          <m:num>
                            <m:sSub>
                              <m:e>
                                <m:r>
                                  <m:t>N</m:t>
                                </m:r>
                              </m:e>
                              <m:sub>
                                <m:r>
                                  <m:t>1</m:t>
                                </m:r>
                              </m:sub>
                            </m:sSub>
                            <m:sSub>
                              <m:e>
                                <m:r>
                                  <m:t>N</m:t>
                                </m:r>
                              </m:e>
                              <m:sub>
                                <m:r>
                                  <m:t>2</m:t>
                                </m:r>
                              </m:sub>
                            </m:sSub>
                          </m:num>
                          <m:den>
                            <m:sSub>
                              <m:e>
                                <m:r>
                                  <m:t>N</m:t>
                                </m:r>
                              </m:e>
                              <m:sub>
                                <m:r>
                                  <m:t>1</m:t>
                                </m:r>
                              </m:sub>
                            </m:sSub>
                            <m:r>
                              <m:rPr>
                                <m:sty m:val="p"/>
                              </m:rPr>
                              <m:t>+</m:t>
                            </m:r>
                            <m:sSub>
                              <m:e>
                                <m:r>
                                  <m:t>N</m:t>
                                </m:r>
                              </m:e>
                              <m:sub>
                                <m:r>
                                  <m:t>2</m:t>
                                </m:r>
                              </m:sub>
                            </m:sSub>
                          </m:den>
                        </m:f>
                      </m:e>
                    </m:rad>
                    <m:r>
                      <m:rPr>
                        <m:sty m:val="p"/>
                      </m:rPr>
                      <m:t>∥</m:t>
                    </m:r>
                    <m:sSub>
                      <m:e>
                        <m:r>
                          <m:t>m</m:t>
                        </m:r>
                      </m:e>
                      <m:sub>
                        <m:r>
                          <m:t>1</m:t>
                        </m:r>
                      </m:sub>
                    </m:sSub>
                    <m:r>
                      <m:rPr>
                        <m:sty m:val="p"/>
                      </m:rPr>
                      <m:t>−</m:t>
                    </m:r>
                    <m:sSub>
                      <m:e>
                        <m:r>
                          <m:t>m</m:t>
                        </m:r>
                      </m:e>
                      <m:sub>
                        <m:r>
                          <m:t>2</m:t>
                        </m:r>
                      </m:sub>
                    </m:sSub>
                    <m:r>
                      <m:rPr>
                        <m:sty m:val="p"/>
                      </m:rPr>
                      <m:t>∥</m:t>
                    </m:r>
                  </m:oMath>
                </a14:m>
              </a:p>
            </p:txBody>
          </p:sp>
        </mc:Choice>
      </mc:AlternateContent>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La</a:t>
            </a:r>
            <a:r>
              <a:rPr/>
              <a:t> </a:t>
            </a:r>
            <a:r>
              <a:rPr/>
              <a:t>matrice</a:t>
            </a:r>
            <a:r>
              <a:rPr/>
              <a:t> </a:t>
            </a:r>
            <a:r>
              <a:rPr/>
              <a:t>de</a:t>
            </a:r>
            <a:r>
              <a:rPr/>
              <a:t> </a:t>
            </a:r>
            <a:r>
              <a:rPr/>
              <a:t>distance</a:t>
            </a:r>
            <a:r>
              <a:rPr/>
              <a:t> </a:t>
            </a:r>
            <a:r>
              <a:rPr/>
              <a:t>euclidienne</a:t>
            </a:r>
          </a:p>
        </p:txBody>
      </p:sp>
      <p:pic>
        <p:nvPicPr>
          <p:cNvPr descr="figures/TCGA_levelplot_euclidian-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La</a:t>
            </a:r>
            <a:r>
              <a:rPr/>
              <a:t> </a:t>
            </a:r>
            <a:r>
              <a:rPr/>
              <a:t>matrice</a:t>
            </a:r>
            <a:r>
              <a:rPr/>
              <a:t> </a:t>
            </a:r>
            <a:r>
              <a:rPr/>
              <a:t>de</a:t>
            </a:r>
            <a:r>
              <a:rPr/>
              <a:t> </a:t>
            </a:r>
            <a:r>
              <a:rPr/>
              <a:t>distance</a:t>
            </a:r>
            <a:r>
              <a:rPr/>
              <a:t> </a:t>
            </a:r>
            <a:r>
              <a:rPr/>
              <a:t>de</a:t>
            </a:r>
            <a:r>
              <a:rPr/>
              <a:t> </a:t>
            </a:r>
            <a:r>
              <a:rPr/>
              <a:t>corrélation</a:t>
            </a:r>
          </a:p>
        </p:txBody>
      </p:sp>
      <p:pic>
        <p:nvPicPr>
          <p:cNvPr descr="figures/TCGA_levelplot_cor-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Les</a:t>
            </a:r>
            <a:r>
              <a:rPr/>
              <a:t> </a:t>
            </a:r>
            <a:r>
              <a:rPr/>
              <a:t>heatmap</a:t>
            </a:r>
            <a:r>
              <a:rPr/>
              <a:t> </a:t>
            </a:r>
            <a:r>
              <a:rPr/>
              <a:t>-</a:t>
            </a:r>
            <a:r>
              <a:rPr/>
              <a:t> </a:t>
            </a:r>
            <a:r>
              <a:rPr/>
              <a:t>échelle</a:t>
            </a:r>
            <a:r>
              <a:rPr/>
              <a:t> </a:t>
            </a:r>
            <a:r>
              <a:rPr/>
              <a:t>de</a:t>
            </a:r>
            <a:r>
              <a:rPr/>
              <a:t> </a:t>
            </a:r>
            <a:r>
              <a:rPr/>
              <a:t>couleur</a:t>
            </a:r>
            <a:r>
              <a:rPr/>
              <a:t> </a:t>
            </a:r>
            <a:r>
              <a:rPr/>
              <a:t>standardisée</a:t>
            </a:r>
            <a:r>
              <a:rPr/>
              <a:t> </a:t>
            </a:r>
            <a:r>
              <a:rPr/>
              <a:t>par</a:t>
            </a:r>
            <a:r>
              <a:rPr/>
              <a:t> </a:t>
            </a:r>
            <a:r>
              <a:rPr/>
              <a:t>colonne</a:t>
            </a:r>
          </a:p>
        </p:txBody>
      </p:sp>
      <p:sp>
        <p:nvSpPr>
          <p:cNvPr id="3" name="Content Placeholder 2"/>
          <p:cNvSpPr>
            <a:spLocks noGrp="1"/>
          </p:cNvSpPr>
          <p:nvPr>
            <p:ph idx="1"/>
          </p:nvPr>
        </p:nvSpPr>
        <p:spPr/>
        <p:txBody>
          <a:bodyPr/>
          <a:lstStyle/>
          <a:p>
            <a:pPr lvl="0" indent="0">
              <a:buNone/>
            </a:pPr>
            <a:r>
              <a:rPr>
                <a:latin typeface="Courier"/>
              </a:rPr>
              <a:t>pheatmap</a:t>
            </a:r>
            <a:r>
              <a:rPr>
                <a:solidFill>
                  <a:srgbClr val="4070A0"/>
                </a:solidFill>
                <a:latin typeface="Courier"/>
              </a:rPr>
              <a:t>::</a:t>
            </a:r>
            <a:r>
              <a:rPr>
                <a:solidFill>
                  <a:srgbClr val="06287E"/>
                </a:solidFill>
                <a:latin typeface="Courier"/>
              </a:rPr>
              <a:t>pheatmap</a:t>
            </a:r>
            <a:r>
              <a:rPr>
                <a:latin typeface="Courier"/>
              </a:rPr>
              <a:t>(BIC_expr, </a:t>
            </a:r>
            <a:r>
              <a:rPr>
                <a:solidFill>
                  <a:srgbClr val="7D9029"/>
                </a:solidFill>
                <a:latin typeface="Courier"/>
              </a:rPr>
              <a:t>scale =</a:t>
            </a:r>
            <a:r>
              <a:rPr>
                <a:latin typeface="Courier"/>
              </a:rPr>
              <a:t> </a:t>
            </a:r>
            <a:r>
              <a:rPr>
                <a:solidFill>
                  <a:srgbClr val="4070A0"/>
                </a:solidFill>
                <a:latin typeface="Courier"/>
              </a:rPr>
              <a:t>"column"</a:t>
            </a:r>
            <a:r>
              <a:rPr>
                <a:latin typeface="Courier"/>
              </a:rPr>
              <a:t>, </a:t>
            </a:r>
            <a:r>
              <a:rPr>
                <a:solidFill>
                  <a:srgbClr val="7D9029"/>
                </a:solidFill>
                <a:latin typeface="Courier"/>
              </a:rPr>
              <a:t>clustering.method =</a:t>
            </a:r>
            <a:r>
              <a:rPr>
                <a:latin typeface="Courier"/>
              </a:rPr>
              <a:t> </a:t>
            </a:r>
            <a:r>
              <a:rPr>
                <a:solidFill>
                  <a:srgbClr val="4070A0"/>
                </a:solidFill>
                <a:latin typeface="Courier"/>
              </a:rPr>
              <a:t>"ward.D2"</a:t>
            </a:r>
            <a:r>
              <a:rPr>
                <a:latin typeface="Courier"/>
              </a:rPr>
              <a: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a:t>
            </a:r>
            <a:r>
              <a:rPr/>
              <a:t> </a:t>
            </a:r>
            <a:r>
              <a:rPr/>
              <a:t>deux</a:t>
            </a:r>
            <a:r>
              <a:rPr/>
              <a:t> </a:t>
            </a:r>
            <a:r>
              <a:rPr/>
              <a:t>variables</a:t>
            </a:r>
            <a:r>
              <a:rPr/>
              <a:t> </a:t>
            </a:r>
            <a:r>
              <a:rPr/>
              <a:t>à</a:t>
            </a:r>
            <a:r>
              <a:rPr/>
              <a:t> </a:t>
            </a:r>
            <a:r>
              <a:rPr/>
              <a:t>la</a:t>
            </a:r>
            <a:r>
              <a:rPr/>
              <a:t> </a:t>
            </a:r>
            <a:r>
              <a:rPr/>
              <a:t>fois</a:t>
            </a:r>
            <a:r>
              <a:rPr/>
              <a:t> </a:t>
            </a:r>
            <a:r>
              <a:rPr/>
              <a:t>(5)</a:t>
            </a:r>
          </a:p>
        </p:txBody>
      </p:sp>
      <p:pic>
        <p:nvPicPr>
          <p:cNvPr descr="figures/TCGA_unnamed-chunk-4-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heatmap3-1.png" id="0" name="Picture 1"/>
          <p:cNvPicPr>
            <a:picLocks noGrp="1" noChangeAspect="1"/>
          </p:cNvPicPr>
          <p:nvPr/>
        </p:nvPicPr>
        <p:blipFill>
          <a:blip r:embed="rId2"/>
          <a:stretch>
            <a:fillRect/>
          </a:stretch>
        </p:blipFill>
        <p:spPr bwMode="auto">
          <a:xfrm>
            <a:off x="952500" y="1600200"/>
            <a:ext cx="7239000" cy="4521200"/>
          </a:xfrm>
          <a:prstGeom prst="rect">
            <a:avLst/>
          </a:prstGeom>
          <a:noFill/>
          <a:ln w="9525">
            <a:noFill/>
            <a:headEnd/>
            <a:tailEnd/>
          </a:ln>
        </p:spPr>
      </p:pic>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Les</a:t>
            </a:r>
            <a:r>
              <a:rPr/>
              <a:t> </a:t>
            </a:r>
            <a:r>
              <a:rPr/>
              <a:t>heatmap</a:t>
            </a:r>
            <a:r>
              <a:rPr/>
              <a:t> </a:t>
            </a:r>
            <a:r>
              <a:rPr/>
              <a:t>-</a:t>
            </a:r>
            <a:r>
              <a:rPr/>
              <a:t> </a:t>
            </a:r>
            <a:r>
              <a:rPr/>
              <a:t>échelle</a:t>
            </a:r>
            <a:r>
              <a:rPr/>
              <a:t> </a:t>
            </a:r>
            <a:r>
              <a:rPr/>
              <a:t>de</a:t>
            </a:r>
            <a:r>
              <a:rPr/>
              <a:t> </a:t>
            </a:r>
            <a:r>
              <a:rPr/>
              <a:t>couleur</a:t>
            </a:r>
            <a:r>
              <a:rPr/>
              <a:t> </a:t>
            </a:r>
            <a:r>
              <a:rPr/>
              <a:t>standardisée</a:t>
            </a:r>
            <a:r>
              <a:rPr/>
              <a:t> </a:t>
            </a:r>
            <a:r>
              <a:rPr/>
              <a:t>par</a:t>
            </a:r>
            <a:r>
              <a:rPr/>
              <a:t> </a:t>
            </a:r>
            <a:r>
              <a:rPr/>
              <a:t>ligne</a:t>
            </a:r>
          </a:p>
        </p:txBody>
      </p:sp>
      <p:sp>
        <p:nvSpPr>
          <p:cNvPr id="3" name="Content Placeholder 2"/>
          <p:cNvSpPr>
            <a:spLocks noGrp="1"/>
          </p:cNvSpPr>
          <p:nvPr>
            <p:ph idx="1"/>
          </p:nvPr>
        </p:nvSpPr>
        <p:spPr/>
        <p:txBody>
          <a:bodyPr/>
          <a:lstStyle/>
          <a:p>
            <a:pPr lvl="0" indent="0">
              <a:buNone/>
            </a:pPr>
            <a:r>
              <a:rPr>
                <a:latin typeface="Courier"/>
              </a:rPr>
              <a:t>pheatmap</a:t>
            </a:r>
            <a:r>
              <a:rPr>
                <a:solidFill>
                  <a:srgbClr val="4070A0"/>
                </a:solidFill>
                <a:latin typeface="Courier"/>
              </a:rPr>
              <a:t>::</a:t>
            </a:r>
            <a:r>
              <a:rPr>
                <a:solidFill>
                  <a:srgbClr val="06287E"/>
                </a:solidFill>
                <a:latin typeface="Courier"/>
              </a:rPr>
              <a:t>pheatmap</a:t>
            </a:r>
            <a:r>
              <a:rPr>
                <a:latin typeface="Courier"/>
              </a:rPr>
              <a:t>(BIC_expr, </a:t>
            </a:r>
            <a:r>
              <a:rPr>
                <a:solidFill>
                  <a:srgbClr val="7D9029"/>
                </a:solidFill>
                <a:latin typeface="Courier"/>
              </a:rPr>
              <a:t>scale =</a:t>
            </a:r>
            <a:r>
              <a:rPr>
                <a:latin typeface="Courier"/>
              </a:rPr>
              <a:t> </a:t>
            </a:r>
            <a:r>
              <a:rPr>
                <a:solidFill>
                  <a:srgbClr val="4070A0"/>
                </a:solidFill>
                <a:latin typeface="Courier"/>
              </a:rPr>
              <a:t>"row"</a:t>
            </a:r>
            <a:r>
              <a:rPr>
                <a:latin typeface="Courier"/>
              </a:rPr>
              <a:t>, </a:t>
            </a:r>
            <a:r>
              <a:rPr>
                <a:solidFill>
                  <a:srgbClr val="7D9029"/>
                </a:solidFill>
                <a:latin typeface="Courier"/>
              </a:rPr>
              <a:t>clustering.method =</a:t>
            </a:r>
            <a:r>
              <a:rPr>
                <a:latin typeface="Courier"/>
              </a:rPr>
              <a:t> </a:t>
            </a:r>
            <a:r>
              <a:rPr>
                <a:solidFill>
                  <a:srgbClr val="4070A0"/>
                </a:solidFill>
                <a:latin typeface="Courier"/>
              </a:rPr>
              <a:t>"ward.D2"</a:t>
            </a:r>
            <a:r>
              <a:rPr>
                <a:latin typeface="Courier"/>
              </a:rPr>
              <a:t>)</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heatmap4-1.png" id="0" name="Picture 1"/>
          <p:cNvPicPr>
            <a:picLocks noGrp="1" noChangeAspect="1"/>
          </p:cNvPicPr>
          <p:nvPr/>
        </p:nvPicPr>
        <p:blipFill>
          <a:blip r:embed="rId2"/>
          <a:stretch>
            <a:fillRect/>
          </a:stretch>
        </p:blipFill>
        <p:spPr bwMode="auto">
          <a:xfrm>
            <a:off x="952500" y="1600200"/>
            <a:ext cx="72390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Avec</a:t>
            </a:r>
            <a:r>
              <a:rPr/>
              <a:t> </a:t>
            </a:r>
            <a:r>
              <a:rPr/>
              <a:t>R</a:t>
            </a:r>
            <a:r>
              <a:rPr/>
              <a:t> </a:t>
            </a:r>
            <a:r>
              <a:rPr/>
              <a:t>(1)</a:t>
            </a:r>
            <a:r>
              <a:rPr/>
              <a:t> </a:t>
            </a:r>
            <a:r>
              <a:rPr/>
              <a:t>:</a:t>
            </a:r>
            <a:r>
              <a:rPr/>
              <a:t> </a:t>
            </a:r>
            <a:r>
              <a:rPr/>
              <a:t>distance</a:t>
            </a:r>
            <a:r>
              <a:rPr/>
              <a:t> </a:t>
            </a:r>
            <a:r>
              <a:rPr/>
              <a:t>entre</a:t>
            </a:r>
            <a:r>
              <a:rPr/>
              <a:t> </a:t>
            </a:r>
            <a:r>
              <a:rPr/>
              <a:t>deux</a:t>
            </a:r>
            <a:r>
              <a:rPr/>
              <a:t> </a:t>
            </a:r>
            <a:r>
              <a:rPr/>
              <a:t>individus</a:t>
            </a:r>
          </a:p>
        </p:txBody>
      </p:sp>
      <p:sp>
        <p:nvSpPr>
          <p:cNvPr id="3" name="Content Placeholder 2"/>
          <p:cNvSpPr>
            <a:spLocks noGrp="1"/>
          </p:cNvSpPr>
          <p:nvPr>
            <p:ph idx="1"/>
          </p:nvPr>
        </p:nvSpPr>
        <p:spPr/>
        <p:txBody>
          <a:bodyPr/>
          <a:lstStyle/>
          <a:p>
            <a:pPr lvl="1"/>
            <a:r>
              <a:rPr/>
              <a:t>on utilise la fonction </a:t>
            </a:r>
            <a:r>
              <a:rPr>
                <a:latin typeface="Courier"/>
              </a:rPr>
              <a:t>dist()</a:t>
            </a:r>
            <a:r>
              <a:rPr/>
              <a:t> avec l’option </a:t>
            </a:r>
            <a:r>
              <a:rPr>
                <a:latin typeface="Courier"/>
              </a:rPr>
              <a:t>method = "euclidean", "manhattan", ...</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1168400"/>
                <a:gridCol w="1168400"/>
                <a:gridCol w="1168400"/>
                <a:gridCol w="1168400"/>
                <a:gridCol w="1168400"/>
                <a:gridCol w="1168400"/>
                <a:gridCol w="1168400"/>
              </a:tblGrid>
              <a:tr h="0">
                <a:tc>
                  <a:txBody>
                    <a:bodyPr/>
                    <a:lstStyle/>
                    <a:p>
                      <a:endParaRPr/>
                    </a:p>
                  </a:txBody>
                  <a:tcPr/>
                </a:tc>
                <a:tc>
                  <a:txBody>
                    <a:bodyPr/>
                    <a:lstStyle/>
                    <a:p>
                      <a:pPr lvl="0" marL="0" indent="0" algn="r">
                        <a:buNone/>
                      </a:pPr>
                      <a:r>
                        <a:rPr/>
                        <a:t>t1</a:t>
                      </a:r>
                    </a:p>
                  </a:txBody>
                  <a:tcPr/>
                </a:tc>
                <a:tc>
                  <a:txBody>
                    <a:bodyPr/>
                    <a:lstStyle/>
                    <a:p>
                      <a:pPr lvl="0" marL="0" indent="0" algn="r">
                        <a:buNone/>
                      </a:pPr>
                      <a:r>
                        <a:rPr/>
                        <a:t>t2</a:t>
                      </a:r>
                    </a:p>
                  </a:txBody>
                  <a:tcPr/>
                </a:tc>
                <a:tc>
                  <a:txBody>
                    <a:bodyPr/>
                    <a:lstStyle/>
                    <a:p>
                      <a:pPr lvl="0" marL="0" indent="0" algn="r">
                        <a:buNone/>
                      </a:pPr>
                      <a:r>
                        <a:rPr/>
                        <a:t>t3</a:t>
                      </a:r>
                    </a:p>
                  </a:txBody>
                  <a:tcPr/>
                </a:tc>
                <a:tc>
                  <a:txBody>
                    <a:bodyPr/>
                    <a:lstStyle/>
                    <a:p>
                      <a:pPr lvl="0" marL="0" indent="0" algn="r">
                        <a:buNone/>
                      </a:pPr>
                      <a:r>
                        <a:rPr/>
                        <a:t>t4</a:t>
                      </a:r>
                    </a:p>
                  </a:txBody>
                  <a:tcPr/>
                </a:tc>
                <a:tc>
                  <a:txBody>
                    <a:bodyPr/>
                    <a:lstStyle/>
                    <a:p>
                      <a:pPr lvl="0" marL="0" indent="0" algn="r">
                        <a:buNone/>
                      </a:pPr>
                      <a:r>
                        <a:rPr/>
                        <a:t>t5</a:t>
                      </a:r>
                    </a:p>
                  </a:txBody>
                  <a:tcPr/>
                </a:tc>
                <a:tc>
                  <a:txBody>
                    <a:bodyPr/>
                    <a:lstStyle/>
                    <a:p>
                      <a:pPr lvl="0" marL="0" indent="0" algn="r">
                        <a:buNone/>
                      </a:pPr>
                      <a:r>
                        <a:rPr/>
                        <a:t>SUM</a:t>
                      </a:r>
                    </a:p>
                  </a:txBody>
                  <a:tcPr/>
                </a:tc>
              </a:tr>
              <a:tr h="0">
                <a:tc>
                  <a:txBody>
                    <a:bodyPr/>
                    <a:lstStyle/>
                    <a:p>
                      <a:pPr lvl="0" marL="0" indent="0" algn="l">
                        <a:buNone/>
                      </a:pPr>
                      <a:r>
                        <a:rPr/>
                        <a:t>X</a:t>
                      </a:r>
                    </a:p>
                  </a:txBody>
                </a:tc>
                <a:tc>
                  <a:txBody>
                    <a:bodyPr/>
                    <a:lstStyle/>
                    <a:p>
                      <a:pPr lvl="0" marL="0" indent="0" algn="r">
                        <a:buNone/>
                      </a:pPr>
                      <a:r>
                        <a:rPr/>
                        <a:t>1.01</a:t>
                      </a:r>
                    </a:p>
                  </a:txBody>
                </a:tc>
                <a:tc>
                  <a:txBody>
                    <a:bodyPr/>
                    <a:lstStyle/>
                    <a:p>
                      <a:pPr lvl="0" marL="0" indent="0" algn="r">
                        <a:buNone/>
                      </a:pPr>
                      <a:r>
                        <a:rPr/>
                        <a:t>3.76</a:t>
                      </a:r>
                    </a:p>
                  </a:txBody>
                </a:tc>
                <a:tc>
                  <a:txBody>
                    <a:bodyPr/>
                    <a:lstStyle/>
                    <a:p>
                      <a:pPr lvl="0" marL="0" indent="0" algn="r">
                        <a:buNone/>
                      </a:pPr>
                      <a:r>
                        <a:rPr/>
                        <a:t>1.89</a:t>
                      </a:r>
                    </a:p>
                  </a:txBody>
                </a:tc>
                <a:tc>
                  <a:txBody>
                    <a:bodyPr/>
                    <a:lstStyle/>
                    <a:p>
                      <a:pPr lvl="0" marL="0" indent="0" algn="r">
                        <a:buNone/>
                      </a:pPr>
                      <a:r>
                        <a:rPr/>
                        <a:t>1.25</a:t>
                      </a:r>
                    </a:p>
                  </a:txBody>
                </a:tc>
                <a:tc>
                  <a:txBody>
                    <a:bodyPr/>
                    <a:lstStyle/>
                    <a:p>
                      <a:pPr lvl="0" marL="0" indent="0" algn="r">
                        <a:buNone/>
                      </a:pPr>
                      <a:r>
                        <a:rPr/>
                        <a:t>4.36</a:t>
                      </a:r>
                    </a:p>
                  </a:txBody>
                </a:tc>
                <a:tc>
                  <a:txBody>
                    <a:bodyPr/>
                    <a:lstStyle/>
                    <a:p>
                      <a:pPr lvl="0" marL="0" indent="0" algn="r">
                        <a:buNone/>
                      </a:pPr>
                      <a:r>
                        <a:rPr/>
                        <a:t>12.26</a:t>
                      </a:r>
                    </a:p>
                  </a:txBody>
                </a:tc>
              </a:tr>
              <a:tr h="0">
                <a:tc>
                  <a:txBody>
                    <a:bodyPr/>
                    <a:lstStyle/>
                    <a:p>
                      <a:pPr lvl="0" marL="0" indent="0" algn="l">
                        <a:buNone/>
                      </a:pPr>
                      <a:r>
                        <a:rPr/>
                        <a:t>Y</a:t>
                      </a:r>
                    </a:p>
                  </a:txBody>
                </a:tc>
                <a:tc>
                  <a:txBody>
                    <a:bodyPr/>
                    <a:lstStyle/>
                    <a:p>
                      <a:pPr lvl="0" marL="0" indent="0" algn="r">
                        <a:buNone/>
                      </a:pPr>
                      <a:r>
                        <a:rPr/>
                        <a:t>2.43</a:t>
                      </a:r>
                    </a:p>
                  </a:txBody>
                </a:tc>
                <a:tc>
                  <a:txBody>
                    <a:bodyPr/>
                    <a:lstStyle/>
                    <a:p>
                      <a:pPr lvl="0" marL="0" indent="0" algn="r">
                        <a:buNone/>
                      </a:pPr>
                      <a:r>
                        <a:rPr/>
                        <a:t>2.64</a:t>
                      </a:r>
                    </a:p>
                  </a:txBody>
                </a:tc>
                <a:tc>
                  <a:txBody>
                    <a:bodyPr/>
                    <a:lstStyle/>
                    <a:p>
                      <a:pPr lvl="0" marL="0" indent="0" algn="r">
                        <a:buNone/>
                      </a:pPr>
                      <a:r>
                        <a:rPr/>
                        <a:t>2.18</a:t>
                      </a:r>
                    </a:p>
                  </a:txBody>
                </a:tc>
                <a:tc>
                  <a:txBody>
                    <a:bodyPr/>
                    <a:lstStyle/>
                    <a:p>
                      <a:pPr lvl="0" marL="0" indent="0" algn="r">
                        <a:buNone/>
                      </a:pPr>
                      <a:r>
                        <a:rPr/>
                        <a:t>2.71</a:t>
                      </a:r>
                    </a:p>
                  </a:txBody>
                </a:tc>
                <a:tc>
                  <a:txBody>
                    <a:bodyPr/>
                    <a:lstStyle/>
                    <a:p>
                      <a:pPr lvl="0" marL="0" indent="0" algn="r">
                        <a:buNone/>
                      </a:pPr>
                      <a:r>
                        <a:rPr/>
                        <a:t>2.35</a:t>
                      </a:r>
                    </a:p>
                  </a:txBody>
                </a:tc>
                <a:tc>
                  <a:txBody>
                    <a:bodyPr/>
                    <a:lstStyle/>
                    <a:p>
                      <a:pPr lvl="0" marL="0" indent="0" algn="r">
                        <a:buNone/>
                      </a:pPr>
                      <a:r>
                        <a:rPr/>
                        <a:t>12.31</a:t>
                      </a:r>
                    </a:p>
                  </a:txBody>
                </a:tc>
              </a:tr>
              <a:tr h="0">
                <a:tc>
                  <a:txBody>
                    <a:bodyPr/>
                    <a:lstStyle/>
                    <a:p>
                      <a:pPr lvl="0" marL="0" indent="0" algn="l">
                        <a:buNone/>
                      </a:pPr>
                      <a:r>
                        <a:rPr/>
                        <a:t>abs(Y</a:t>
                      </a:r>
                      <a:r>
                        <a:rPr/>
                        <a:t> </a:t>
                      </a:r>
                      <a:r>
                        <a:rPr/>
                        <a:t>-</a:t>
                      </a:r>
                      <a:r>
                        <a:rPr/>
                        <a:t> </a:t>
                      </a:r>
                      <a:r>
                        <a:rPr/>
                        <a:t>X)</a:t>
                      </a:r>
                    </a:p>
                  </a:txBody>
                </a:tc>
                <a:tc>
                  <a:txBody>
                    <a:bodyPr/>
                    <a:lstStyle/>
                    <a:p>
                      <a:pPr lvl="0" marL="0" indent="0" algn="r">
                        <a:buNone/>
                      </a:pPr>
                      <a:r>
                        <a:rPr/>
                        <a:t>1.43</a:t>
                      </a:r>
                    </a:p>
                  </a:txBody>
                </a:tc>
                <a:tc>
                  <a:txBody>
                    <a:bodyPr/>
                    <a:lstStyle/>
                    <a:p>
                      <a:pPr lvl="0" marL="0" indent="0" algn="r">
                        <a:buNone/>
                      </a:pPr>
                      <a:r>
                        <a:rPr/>
                        <a:t>1.12</a:t>
                      </a:r>
                    </a:p>
                  </a:txBody>
                </a:tc>
                <a:tc>
                  <a:txBody>
                    <a:bodyPr/>
                    <a:lstStyle/>
                    <a:p>
                      <a:pPr lvl="0" marL="0" indent="0" algn="r">
                        <a:buNone/>
                      </a:pPr>
                      <a:r>
                        <a:rPr/>
                        <a:t>0.29</a:t>
                      </a:r>
                    </a:p>
                  </a:txBody>
                </a:tc>
                <a:tc>
                  <a:txBody>
                    <a:bodyPr/>
                    <a:lstStyle/>
                    <a:p>
                      <a:pPr lvl="0" marL="0" indent="0" algn="r">
                        <a:buNone/>
                      </a:pPr>
                      <a:r>
                        <a:rPr/>
                        <a:t>1.46</a:t>
                      </a:r>
                    </a:p>
                  </a:txBody>
                </a:tc>
                <a:tc>
                  <a:txBody>
                    <a:bodyPr/>
                    <a:lstStyle/>
                    <a:p>
                      <a:pPr lvl="0" marL="0" indent="0" algn="r">
                        <a:buNone/>
                      </a:pPr>
                      <a:r>
                        <a:rPr/>
                        <a:t>2.01</a:t>
                      </a:r>
                    </a:p>
                  </a:txBody>
                </a:tc>
                <a:tc>
                  <a:txBody>
                    <a:bodyPr/>
                    <a:lstStyle/>
                    <a:p>
                      <a:pPr lvl="0" marL="0" indent="0" algn="r">
                        <a:buNone/>
                      </a:pPr>
                      <a:r>
                        <a:rPr/>
                        <a:t>6.31</a:t>
                      </a:r>
                    </a:p>
                  </a:txBody>
                </a:tc>
              </a:tr>
              <a:tr h="0">
                <a:tc>
                  <a:txBody>
                    <a:bodyPr/>
                    <a:lstStyle/>
                    <a:p>
                      <a:pPr lvl="0" marL="0" indent="0" algn="l">
                        <a:buNone/>
                      </a:pPr>
                      <a:r>
                        <a:rPr/>
                        <a:t>(Y</a:t>
                      </a:r>
                      <a:r>
                        <a:rPr/>
                        <a:t> </a:t>
                      </a:r>
                      <a:r>
                        <a:rPr/>
                        <a:t>-</a:t>
                      </a:r>
                      <a:r>
                        <a:rPr/>
                        <a:t> </a:t>
                      </a:r>
                      <a:r>
                        <a:rPr/>
                        <a:t>X)^2</a:t>
                      </a:r>
                    </a:p>
                  </a:txBody>
                </a:tc>
                <a:tc>
                  <a:txBody>
                    <a:bodyPr/>
                    <a:lstStyle/>
                    <a:p>
                      <a:pPr lvl="0" marL="0" indent="0" algn="r">
                        <a:buNone/>
                      </a:pPr>
                      <a:r>
                        <a:rPr/>
                        <a:t>2.04</a:t>
                      </a:r>
                    </a:p>
                  </a:txBody>
                </a:tc>
                <a:tc>
                  <a:txBody>
                    <a:bodyPr/>
                    <a:lstStyle/>
                    <a:p>
                      <a:pPr lvl="0" marL="0" indent="0" algn="r">
                        <a:buNone/>
                      </a:pPr>
                      <a:r>
                        <a:rPr/>
                        <a:t>1.26</a:t>
                      </a:r>
                    </a:p>
                  </a:txBody>
                </a:tc>
                <a:tc>
                  <a:txBody>
                    <a:bodyPr/>
                    <a:lstStyle/>
                    <a:p>
                      <a:pPr lvl="0" marL="0" indent="0" algn="r">
                        <a:buNone/>
                      </a:pPr>
                      <a:r>
                        <a:rPr/>
                        <a:t>0.08</a:t>
                      </a:r>
                    </a:p>
                  </a:txBody>
                </a:tc>
                <a:tc>
                  <a:txBody>
                    <a:bodyPr/>
                    <a:lstStyle/>
                    <a:p>
                      <a:pPr lvl="0" marL="0" indent="0" algn="r">
                        <a:buNone/>
                      </a:pPr>
                      <a:r>
                        <a:rPr/>
                        <a:t>2.14</a:t>
                      </a:r>
                    </a:p>
                  </a:txBody>
                </a:tc>
                <a:tc>
                  <a:txBody>
                    <a:bodyPr/>
                    <a:lstStyle/>
                    <a:p>
                      <a:pPr lvl="0" marL="0" indent="0" algn="r">
                        <a:buNone/>
                      </a:pPr>
                      <a:r>
                        <a:rPr/>
                        <a:t>4.04</a:t>
                      </a:r>
                    </a:p>
                  </a:txBody>
                </a:tc>
                <a:tc>
                  <a:txBody>
                    <a:bodyPr/>
                    <a:lstStyle/>
                    <a:p>
                      <a:pPr lvl="0" marL="0" indent="0" algn="r">
                        <a:buNone/>
                      </a:pPr>
                      <a:r>
                        <a:rPr/>
                        <a:t>9.57</a:t>
                      </a:r>
                    </a:p>
                  </a:txBody>
                </a:tc>
              </a:tr>
              <a:tr h="0">
                <a:tc>
                  <a:txBody>
                    <a:bodyPr/>
                    <a:lstStyle/>
                    <a:p>
                      <a:pPr lvl="0" marL="0" indent="0" algn="l">
                        <a:buNone/>
                      </a:pPr>
                      <a:r>
                        <a:rPr/>
                        <a:t>Eucl</a:t>
                      </a:r>
                    </a:p>
                  </a:txBody>
                </a:tc>
                <a:tc>
                  <a:txBody>
                    <a:bodyPr/>
                    <a:lstStyle/>
                    <a:p>
                      <a:pPr lvl="0" marL="0" indent="0" algn="r">
                        <a:buNone/>
                      </a:pPr>
                      <a:r>
                        <a:rPr/>
                        <a:t>1.43</a:t>
                      </a:r>
                    </a:p>
                  </a:txBody>
                </a:tc>
                <a:tc>
                  <a:txBody>
                    <a:bodyPr/>
                    <a:lstStyle/>
                    <a:p>
                      <a:pPr lvl="0" marL="0" indent="0" algn="r">
                        <a:buNone/>
                      </a:pPr>
                      <a:r>
                        <a:rPr/>
                        <a:t>1.12</a:t>
                      </a:r>
                    </a:p>
                  </a:txBody>
                </a:tc>
                <a:tc>
                  <a:txBody>
                    <a:bodyPr/>
                    <a:lstStyle/>
                    <a:p>
                      <a:pPr lvl="0" marL="0" indent="0" algn="r">
                        <a:buNone/>
                      </a:pPr>
                      <a:r>
                        <a:rPr/>
                        <a:t>0.29</a:t>
                      </a:r>
                    </a:p>
                  </a:txBody>
                </a:tc>
                <a:tc>
                  <a:txBody>
                    <a:bodyPr/>
                    <a:lstStyle/>
                    <a:p>
                      <a:pPr lvl="0" marL="0" indent="0" algn="r">
                        <a:buNone/>
                      </a:pPr>
                      <a:r>
                        <a:rPr/>
                        <a:t>1.46</a:t>
                      </a:r>
                    </a:p>
                  </a:txBody>
                </a:tc>
                <a:tc>
                  <a:txBody>
                    <a:bodyPr/>
                    <a:lstStyle/>
                    <a:p>
                      <a:pPr lvl="0" marL="0" indent="0" algn="r">
                        <a:buNone/>
                      </a:pPr>
                      <a:r>
                        <a:rPr/>
                        <a:t>2.01</a:t>
                      </a:r>
                    </a:p>
                  </a:txBody>
                </a:tc>
                <a:tc>
                  <a:txBody>
                    <a:bodyPr/>
                    <a:lstStyle/>
                    <a:p>
                      <a:pPr lvl="0" marL="0" indent="0" algn="r">
                        <a:buNone/>
                      </a:pPr>
                      <a:r>
                        <a:rPr/>
                        <a:t>3.09</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distance euclidienne : 3.09</a:t>
            </a:r>
          </a:p>
          <a:p>
            <a:pPr lvl="0" marL="0" indent="0">
              <a:buNone/>
            </a:pPr>
            <a:r>
              <a:rPr/>
              <a:t>distance de manhattan = 6.31</a:t>
            </a:r>
          </a:p>
          <a:p>
            <a:pPr lvl="1"/>
            <a:r>
              <a:rPr/>
              <a:t>on utilise la fonction </a:t>
            </a:r>
            <a:r>
              <a:rPr>
                <a:latin typeface="Courier"/>
              </a:rPr>
              <a:t>1 - cor()</a:t>
            </a:r>
            <a:r>
              <a:rPr/>
              <a:t> avec l’option </a:t>
            </a:r>
            <a:r>
              <a:rPr>
                <a:latin typeface="Courier"/>
              </a:rPr>
              <a:t>method = "pearson", "spearman", ...</a:t>
            </a:r>
          </a:p>
          <a:p>
            <a:pPr lvl="0" marL="0" indent="0">
              <a:buNone/>
            </a:pPr>
            <a:r>
              <a:rPr/>
              <a:t>distance de corrélation = 1.07</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Je</a:t>
            </a:r>
            <a:r>
              <a:rPr/>
              <a:t> </a:t>
            </a:r>
            <a:r>
              <a:rPr/>
              <a:t>ne</a:t>
            </a:r>
            <a:r>
              <a:rPr/>
              <a:t> </a:t>
            </a:r>
            <a:r>
              <a:rPr/>
              <a:t>fais</a:t>
            </a:r>
            <a:r>
              <a:rPr/>
              <a:t> </a:t>
            </a:r>
            <a:r>
              <a:rPr/>
              <a:t>pas</a:t>
            </a:r>
            <a:r>
              <a:rPr/>
              <a:t> </a:t>
            </a:r>
            <a:r>
              <a:rPr/>
              <a:t>attention</a:t>
            </a:r>
            <a:r>
              <a:rPr/>
              <a:t> </a:t>
            </a:r>
            <a:r>
              <a:rPr/>
              <a:t>à</a:t>
            </a:r>
            <a:r>
              <a:rPr/>
              <a:t> </a:t>
            </a:r>
            <a:r>
              <a:rPr/>
              <a:t>ce</a:t>
            </a:r>
            <a:r>
              <a:rPr/>
              <a:t> </a:t>
            </a:r>
            <a:r>
              <a:rPr/>
              <a:t>que</a:t>
            </a:r>
            <a:r>
              <a:rPr/>
              <a:t> </a:t>
            </a:r>
            <a:r>
              <a:rPr/>
              <a:t>je</a:t>
            </a:r>
            <a:r>
              <a:rPr/>
              <a:t> </a:t>
            </a:r>
            <a:r>
              <a:rPr/>
              <a:t>fais</a:t>
            </a:r>
            <a:r>
              <a:rPr/>
              <a:t> </a:t>
            </a:r>
            <a:r>
              <a:rPr/>
              <a:t>…</a:t>
            </a:r>
          </a:p>
        </p:txBody>
      </p:sp>
      <p:sp>
        <p:nvSpPr>
          <p:cNvPr id="3" name="Content Placeholder 2"/>
          <p:cNvSpPr>
            <a:spLocks noGrp="1"/>
          </p:cNvSpPr>
          <p:nvPr>
            <p:ph idx="1"/>
          </p:nvPr>
        </p:nvSpPr>
        <p:spPr/>
        <p:txBody>
          <a:bodyPr/>
          <a:lstStyle/>
          <a:p>
            <a:pPr lvl="0" marL="0" indent="0">
              <a:buNone/>
            </a:pPr>
            <a:r>
              <a:rPr/>
              <a:t>… c’est à dire aux options des fonctions </a:t>
            </a:r>
            <a:r>
              <a:rPr>
                <a:latin typeface="Courier"/>
              </a:rPr>
              <a:t>dist()</a:t>
            </a:r>
            <a:r>
              <a:rPr/>
              <a:t> et </a:t>
            </a:r>
            <a:r>
              <a:rPr>
                <a:latin typeface="Courier"/>
              </a:rPr>
              <a:t>hclust()</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dont_care-1.png" id="0" name="Picture 1"/>
          <p:cNvPicPr>
            <a:picLocks noGrp="1" noChangeAspect="1"/>
          </p:cNvPicPr>
          <p:nvPr/>
        </p:nvPicPr>
        <p:blipFill>
          <a:blip r:embed="rId2"/>
          <a:stretch>
            <a:fillRect/>
          </a:stretch>
        </p:blipFill>
        <p:spPr bwMode="auto">
          <a:xfrm>
            <a:off x="457200" y="2209800"/>
            <a:ext cx="8229600" cy="3289300"/>
          </a:xfrm>
          <a:prstGeom prst="rect">
            <a:avLst/>
          </a:prstGeom>
          <a:noFill/>
          <a:ln w="9525">
            <a:noFill/>
            <a:headEnd/>
            <a:tailEnd/>
          </a:ln>
        </p:spPr>
      </p:pic>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dont_care_norm-1.png" id="0" name="Picture 1"/>
          <p:cNvPicPr>
            <a:picLocks noGrp="1" noChangeAspect="1"/>
          </p:cNvPicPr>
          <p:nvPr/>
        </p:nvPicPr>
        <p:blipFill>
          <a:blip r:embed="rId2"/>
          <a:stretch>
            <a:fillRect/>
          </a:stretch>
        </p:blipFill>
        <p:spPr bwMode="auto">
          <a:xfrm>
            <a:off x="457200" y="2209800"/>
            <a:ext cx="8229600" cy="3289300"/>
          </a:xfrm>
          <a:prstGeom prst="rect">
            <a:avLst/>
          </a:prstGeom>
          <a:noFill/>
          <a:ln w="9525">
            <a:noFill/>
            <a:headEnd/>
            <a:tailEnd/>
          </a:ln>
        </p:spPr>
      </p:pic>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a:solidFill>
                  <a:srgbClr val="06287E"/>
                </a:solidFill>
                <a:latin typeface="Courier"/>
              </a:rPr>
              <a:t>par</a:t>
            </a:r>
            <a:r>
              <a:rPr>
                <a:latin typeface="Courier"/>
              </a:rPr>
              <a:t>(</a:t>
            </a:r>
            <a:r>
              <a:rPr>
                <a:solidFill>
                  <a:srgbClr val="7D9029"/>
                </a:solidFill>
                <a:latin typeface="Courier"/>
              </a:rPr>
              <a:t>mfrow =</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 </a:t>
            </a:r>
            <a:r>
              <a:rPr>
                <a:solidFill>
                  <a:srgbClr val="40A070"/>
                </a:solidFill>
                <a:latin typeface="Courier"/>
              </a:rPr>
              <a:t>1</a:t>
            </a:r>
            <a:r>
              <a:rPr>
                <a:latin typeface="Courier"/>
              </a:rPr>
              <a:t>))</a:t>
            </a:r>
            <a:br/>
            <a:r>
              <a:rPr>
                <a:solidFill>
                  <a:srgbClr val="06287E"/>
                </a:solidFill>
                <a:latin typeface="Courier"/>
              </a:rPr>
              <a:t>plot</a:t>
            </a:r>
            <a:r>
              <a:rPr>
                <a:latin typeface="Courier"/>
              </a:rPr>
              <a:t>(BIC.hclust, </a:t>
            </a:r>
            <a:r>
              <a:rPr>
                <a:solidFill>
                  <a:srgbClr val="7D9029"/>
                </a:solidFill>
                <a:latin typeface="Courier"/>
              </a:rPr>
              <a:t>hang =</a:t>
            </a:r>
            <a:r>
              <a:rPr>
                <a:latin typeface="Courier"/>
              </a:rPr>
              <a:t> </a:t>
            </a:r>
            <a:r>
              <a:rPr>
                <a:solidFill>
                  <a:srgbClr val="4070A0"/>
                </a:solidFill>
                <a:latin typeface="Courier"/>
              </a:rPr>
              <a:t>-</a:t>
            </a:r>
            <a:r>
              <a:rPr>
                <a:solidFill>
                  <a:srgbClr val="40A070"/>
                </a:solidFill>
                <a:latin typeface="Courier"/>
              </a:rPr>
              <a:t>1</a:t>
            </a:r>
            <a:r>
              <a:rPr>
                <a:latin typeface="Courier"/>
              </a:rPr>
              <a:t>, </a:t>
            </a:r>
            <a:r>
              <a:rPr>
                <a:solidFill>
                  <a:srgbClr val="7D9029"/>
                </a:solidFill>
                <a:latin typeface="Courier"/>
              </a:rPr>
              <a:t>cex =</a:t>
            </a:r>
            <a:r>
              <a:rPr>
                <a:latin typeface="Courier"/>
              </a:rPr>
              <a:t> </a:t>
            </a:r>
            <a:r>
              <a:rPr>
                <a:solidFill>
                  <a:srgbClr val="40A070"/>
                </a:solidFill>
                <a:latin typeface="Courier"/>
              </a:rPr>
              <a:t>0.5</a:t>
            </a:r>
            <a:r>
              <a:rPr>
                <a:latin typeface="Courier"/>
              </a:rPr>
              <a:t>, </a:t>
            </a:r>
            <a:r>
              <a:rPr>
                <a:solidFill>
                  <a:srgbClr val="7D9029"/>
                </a:solidFill>
                <a:latin typeface="Courier"/>
              </a:rPr>
              <a:t>main =</a:t>
            </a:r>
            <a:r>
              <a:rPr>
                <a:latin typeface="Courier"/>
              </a:rPr>
              <a:t> </a:t>
            </a:r>
            <a:r>
              <a:rPr>
                <a:solidFill>
                  <a:srgbClr val="4070A0"/>
                </a:solidFill>
                <a:latin typeface="Courier"/>
              </a:rPr>
              <a:t>"Données brutes"</a:t>
            </a:r>
            <a:r>
              <a:rPr>
                <a:latin typeface="Courier"/>
              </a:rPr>
              <a:t>)</a:t>
            </a:r>
            <a:br/>
            <a:r>
              <a:rPr>
                <a:solidFill>
                  <a:srgbClr val="06287E"/>
                </a:solidFill>
                <a:latin typeface="Courier"/>
              </a:rPr>
              <a:t>plot</a:t>
            </a:r>
            <a:r>
              <a:rPr>
                <a:latin typeface="Courier"/>
              </a:rPr>
              <a:t>(BIC.scale.hclust, </a:t>
            </a:r>
            <a:r>
              <a:rPr>
                <a:solidFill>
                  <a:srgbClr val="7D9029"/>
                </a:solidFill>
                <a:latin typeface="Courier"/>
              </a:rPr>
              <a:t>hang =</a:t>
            </a:r>
            <a:r>
              <a:rPr>
                <a:latin typeface="Courier"/>
              </a:rPr>
              <a:t> </a:t>
            </a:r>
            <a:r>
              <a:rPr>
                <a:solidFill>
                  <a:srgbClr val="4070A0"/>
                </a:solidFill>
                <a:latin typeface="Courier"/>
              </a:rPr>
              <a:t>-</a:t>
            </a:r>
            <a:r>
              <a:rPr>
                <a:solidFill>
                  <a:srgbClr val="40A070"/>
                </a:solidFill>
                <a:latin typeface="Courier"/>
              </a:rPr>
              <a:t>1</a:t>
            </a:r>
            <a:r>
              <a:rPr>
                <a:latin typeface="Courier"/>
              </a:rPr>
              <a:t>, </a:t>
            </a:r>
            <a:r>
              <a:rPr>
                <a:solidFill>
                  <a:srgbClr val="7D9029"/>
                </a:solidFill>
                <a:latin typeface="Courier"/>
              </a:rPr>
              <a:t>cex =</a:t>
            </a:r>
            <a:r>
              <a:rPr>
                <a:latin typeface="Courier"/>
              </a:rPr>
              <a:t> </a:t>
            </a:r>
            <a:r>
              <a:rPr>
                <a:solidFill>
                  <a:srgbClr val="40A070"/>
                </a:solidFill>
                <a:latin typeface="Courier"/>
              </a:rPr>
              <a:t>0.5</a:t>
            </a:r>
            <a:r>
              <a:rPr>
                <a:latin typeface="Courier"/>
              </a:rPr>
              <a:t>, </a:t>
            </a:r>
            <a:r>
              <a:rPr>
                <a:solidFill>
                  <a:srgbClr val="7D9029"/>
                </a:solidFill>
                <a:latin typeface="Courier"/>
              </a:rPr>
              <a:t>main =</a:t>
            </a:r>
            <a:r>
              <a:rPr>
                <a:latin typeface="Courier"/>
              </a:rPr>
              <a:t> </a:t>
            </a:r>
            <a:r>
              <a:rPr>
                <a:solidFill>
                  <a:srgbClr val="4070A0"/>
                </a:solidFill>
                <a:latin typeface="Courier"/>
              </a:rPr>
              <a:t>"Normalisées"</a:t>
            </a:r>
            <a:r>
              <a:rPr>
                <a:latin typeface="Courier"/>
              </a:rPr>
              <a: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a:t>
            </a:r>
            <a:r>
              <a:rPr/>
              <a:t> </a:t>
            </a:r>
            <a:r>
              <a:rPr/>
              <a:t>toutes</a:t>
            </a:r>
            <a:r>
              <a:rPr/>
              <a:t> </a:t>
            </a:r>
            <a:r>
              <a:rPr/>
              <a:t>les</a:t>
            </a:r>
            <a:r>
              <a:rPr/>
              <a:t> </a:t>
            </a:r>
            <a:r>
              <a:rPr/>
              <a:t>variables</a:t>
            </a:r>
            <a:r>
              <a:rPr/>
              <a:t> </a:t>
            </a:r>
            <a:r>
              <a:rPr/>
              <a:t>(6)</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en tenant compte de l’ensemble des individus/ lignes et variables / colonnes = un nuage de points dans un espace à 1000 dimensions</a:t>
                </a:r>
              </a:p>
              <a:p>
                <a:pPr lvl="1"/>
                <a:r>
                  <a:rPr/>
                  <a:t>chaque point est représenté par un vecteur dans </a:t>
                </a:r>
                <a14:m>
                  <m:oMath xmlns:m="http://schemas.openxmlformats.org/officeDocument/2006/math">
                    <m:sSup>
                      <m:e>
                        <m:r>
                          <m:rPr>
                            <m:sty m:val="p"/>
                            <m:scr m:val="double-struck"/>
                          </m:rPr>
                          <m:t>R</m:t>
                        </m:r>
                      </m:e>
                      <m:sup>
                        <m:r>
                          <m:t>1000</m:t>
                        </m:r>
                      </m:sup>
                    </m:sSup>
                  </m:oMath>
                </a14:m>
              </a:p>
              <a:p>
                <a:pPr lvl="1"/>
                <a:r>
                  <a:rPr/>
                  <a:t>le nuage de points est représenté par une matrice à n (= 819) et p (= 1000 dimensions)</a:t>
                </a:r>
              </a:p>
              <a:p>
                <a:pPr lvl="2"/>
                <a:r>
                  <a:rPr/>
                  <a:t>n = nombre de lignes = nombre d’individus = taille de l’échantillon</a:t>
                </a:r>
              </a:p>
              <a:p>
                <a:pPr lvl="2"/>
                <a:r>
                  <a:rPr/>
                  <a:t>p = nombre de colonnes = nombre de variables décrivant l’échantillon</a:t>
                </a:r>
              </a:p>
              <a:p>
                <a:pPr lvl="0" marL="0" indent="0">
                  <a:buNone/>
                </a:pPr>
                <a:r>
                  <a:rPr/>
                  <a:t>= PAS de représentation possible (pour l’instant)</a:t>
                </a:r>
              </a:p>
            </p:txBody>
          </p:sp>
        </mc:Choice>
      </mc:AlternateContent>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dont_care_raw_vs_norm-1.png" id="0" name="Picture 1"/>
          <p:cNvPicPr>
            <a:picLocks noGrp="1" noChangeAspect="1"/>
          </p:cNvPicPr>
          <p:nvPr/>
        </p:nvPicPr>
        <p:blipFill>
          <a:blip r:embed="rId2"/>
          <a:stretch>
            <a:fillRect/>
          </a:stretch>
        </p:blipFill>
        <p:spPr bwMode="auto">
          <a:xfrm>
            <a:off x="1346200" y="1600200"/>
            <a:ext cx="6464300" cy="4521200"/>
          </a:xfrm>
          <a:prstGeom prst="rect">
            <a:avLst/>
          </a:prstGeom>
          <a:noFill/>
          <a:ln w="9525">
            <a:noFill/>
            <a:headEnd/>
            <a:tailEnd/>
          </a:ln>
        </p:spPr>
      </p:pic>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Supplément :</a:t>
            </a:r>
            <a:r>
              <a:rPr/>
              <a:t> </a:t>
            </a:r>
            <a:r>
              <a:rPr/>
              <a:t>analyse</a:t>
            </a:r>
            <a:r>
              <a:rPr/>
              <a:t> </a:t>
            </a:r>
            <a:r>
              <a:rPr/>
              <a:t>de</a:t>
            </a:r>
            <a:r>
              <a:rPr/>
              <a:t> </a:t>
            </a:r>
            <a:r>
              <a:rPr/>
              <a:t>données</a:t>
            </a:r>
            <a:r>
              <a:rPr/>
              <a:t> </a:t>
            </a:r>
            <a:r>
              <a:rPr/>
              <a:t>d’expression</a:t>
            </a:r>
            <a:r>
              <a:rPr/>
              <a:t> </a:t>
            </a:r>
            <a:r>
              <a:rPr/>
              <a:t>2019</a:t>
            </a:r>
          </a:p>
        </p:txBody>
      </p:sp>
      <p:sp>
        <p:nvSpPr>
          <p:cNvPr id="3" name="Content Placeholder 2"/>
          <p:cNvSpPr>
            <a:spLocks noGrp="1"/>
          </p:cNvSpPr>
          <p:nvPr>
            <p:ph idx="1"/>
          </p:nvPr>
        </p:nvSpPr>
        <p:spPr/>
        <p:txBody>
          <a:bodyPr/>
          <a:lstStyle/>
          <a:p>
            <a:pPr lvl="1"/>
            <a:r>
              <a:rPr/>
              <a:t>TP clustering : [</a:t>
            </a:r>
            <a:r>
              <a:rPr>
                <a:hlinkClick r:id="rId2"/>
              </a:rPr>
              <a:t>html</a:t>
            </a:r>
            <a:r>
              <a:rPr/>
              <a:t>] [</a:t>
            </a:r>
            <a:r>
              <a:rPr>
                <a:hlinkClick r:id="rId3"/>
              </a:rPr>
              <a:t>pdf</a:t>
            </a:r>
            <a:r>
              <a:rPr/>
              <a:t>] [</a:t>
            </a:r>
            <a:r>
              <a:rPr>
                <a:hlinkClick r:id="rId4"/>
              </a:rPr>
              <a:t>Rmd</a:t>
            </a:r>
            <a:r>
              <a:rPr/>
              <a:t>]</a:t>
            </a:r>
          </a:p>
          <a:p>
            <a:pPr lvl="1"/>
            <a:r>
              <a:rPr/>
              <a:t>Première partie : chargement des données</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0" bandRow="1">
                <a:tableStyleId>{5C22544A-7EE6-4342-B048-85BDC9FD1C3A}</a:tableStyleId>
              </a:tblPr>
              <a:tblGrid>
                <a:gridCol w="8229600"/>
              </a:tblGrid>
              <a:tr h="0">
                <a:tc>
                  <a:txBody>
                    <a:bodyPr/>
                    <a:lstStyle/>
                    <a:p>
                      <a:pPr lvl="0" marL="0" indent="0">
                        <a:buNone/>
                      </a:pPr>
                      <a:r>
                        <a:rPr/>
                        <a:t>#</a:t>
                      </a:r>
                      <a:r>
                        <a:rPr/>
                        <a:t> </a:t>
                      </a:r>
                      <a:r>
                        <a:rPr/>
                        <a:t>R</a:t>
                      </a:r>
                      <a:r>
                        <a:rPr/>
                        <a:t> </a:t>
                      </a:r>
                      <a:r>
                        <a:rPr/>
                        <a:t>environment</a:t>
                      </a:r>
                      <a:r>
                        <a:rPr/>
                        <a:t> </a:t>
                      </a:r>
                      <a:r>
                        <a:rPr/>
                        <a:t>used</a:t>
                      </a:r>
                      <a:r>
                        <a:rPr/>
                        <a:t> </a:t>
                      </a:r>
                      <a:r>
                        <a:rPr/>
                        <a:t>for</a:t>
                      </a:r>
                      <a:r>
                        <a:rPr/>
                        <a:t> </a:t>
                      </a:r>
                      <a:r>
                        <a:rPr/>
                        <a:t>this</a:t>
                      </a:r>
                      <a:r>
                        <a:rPr/>
                        <a:t> </a:t>
                      </a:r>
                      <a:r>
                        <a:rPr/>
                        <a:t>analysis</a:t>
                      </a:r>
                    </a:p>
                  </a:txBody>
                </a:tc>
              </a:tr>
              <a:tr h="0">
                <a:tc>
                  <a:txBody>
                    <a:bodyPr/>
                    <a:lstStyle/>
                    <a:p>
                      <a:pPr lvl="0" marL="0" indent="0">
                        <a:buNone/>
                      </a:pPr>
                      <a:r>
                        <a:rPr>
                          <a:latin typeface="Courier"/>
                        </a:rPr>
                        <a:t>r ## Print the complete list of libraries + versions used in this session sessionInfo()</a:t>
                      </a:r>
                    </a:p>
                  </a:txBody>
                </a:tc>
              </a:tr>
              <a:tr h="0">
                <a:tc>
                  <a:txBody>
                    <a:bodyPr/>
                    <a:lstStyle/>
                    <a:p>
                      <a:pPr lvl="0" marL="0" indent="0">
                        <a:buNone/>
                      </a:pPr>
                      <a:r>
                        <a:rPr/>
                        <a:t>```</a:t>
                      </a:r>
                      <a:r>
                        <a:rPr/>
                        <a:t> </a:t>
                      </a:r>
                      <a:r>
                        <a:rPr/>
                        <a:t>R</a:t>
                      </a:r>
                      <a:r>
                        <a:rPr/>
                        <a:t> </a:t>
                      </a:r>
                      <a:r>
                        <a:rPr/>
                        <a:t>version</a:t>
                      </a:r>
                      <a:r>
                        <a:rPr/>
                        <a:t> </a:t>
                      </a:r>
                      <a:r>
                        <a:rPr/>
                        <a:t>4.0.2</a:t>
                      </a:r>
                      <a:r>
                        <a:rPr/>
                        <a:t> </a:t>
                      </a:r>
                      <a:r>
                        <a:rPr/>
                        <a:t>(2020-06-22)</a:t>
                      </a:r>
                      <a:r>
                        <a:rPr/>
                        <a:t> </a:t>
                      </a:r>
                      <a:r>
                        <a:rPr/>
                        <a:t>Platform:</a:t>
                      </a:r>
                      <a:r>
                        <a:rPr/>
                        <a:t> </a:t>
                      </a:r>
                      <a:r>
                        <a:rPr/>
                        <a:t>x86_64-apple-darwin17.0</a:t>
                      </a:r>
                      <a:r>
                        <a:rPr/>
                        <a:t> </a:t>
                      </a:r>
                      <a:r>
                        <a:rPr/>
                        <a:t>(64-bit)</a:t>
                      </a:r>
                      <a:r>
                        <a:rPr/>
                        <a:t> </a:t>
                      </a:r>
                      <a:r>
                        <a:rPr/>
                        <a:t>Running</a:t>
                      </a:r>
                      <a:r>
                        <a:rPr/>
                        <a:t> </a:t>
                      </a:r>
                      <a:r>
                        <a:rPr/>
                        <a:t>under:</a:t>
                      </a:r>
                      <a:r>
                        <a:rPr/>
                        <a:t> </a:t>
                      </a:r>
                      <a:r>
                        <a:rPr/>
                        <a:t>macOS</a:t>
                      </a:r>
                      <a:r>
                        <a:rPr/>
                        <a:t> </a:t>
                      </a:r>
                      <a:r>
                        <a:rPr/>
                        <a:t>Mojave</a:t>
                      </a:r>
                      <a:r>
                        <a:rPr/>
                        <a:t> </a:t>
                      </a:r>
                      <a:r>
                        <a:rPr/>
                        <a:t>10.14.6</a:t>
                      </a:r>
                    </a:p>
                  </a:txBody>
                </a:tc>
              </a:tr>
              <a:tr h="0">
                <a:tc>
                  <a:txBody>
                    <a:bodyPr/>
                    <a:lstStyle/>
                    <a:p>
                      <a:pPr lvl="0" marL="0" indent="0">
                        <a:buNone/>
                      </a:pPr>
                      <a:r>
                        <a:rPr/>
                        <a:t>Matrix</a:t>
                      </a:r>
                      <a:r>
                        <a:rPr/>
                        <a:t> </a:t>
                      </a:r>
                      <a:r>
                        <a:rPr/>
                        <a:t>products:</a:t>
                      </a:r>
                      <a:r>
                        <a:rPr/>
                        <a:t> </a:t>
                      </a:r>
                      <a:r>
                        <a:rPr/>
                        <a:t>default</a:t>
                      </a:r>
                      <a:r>
                        <a:rPr/>
                        <a:t> </a:t>
                      </a:r>
                      <a:r>
                        <a:rPr/>
                        <a:t>BLAS:</a:t>
                      </a:r>
                      <a:r>
                        <a:rPr/>
                        <a:t> </a:t>
                      </a:r>
                      <a:r>
                        <a:rPr/>
                        <a:t>/Library/Frameworks/R.framework/Versions/4.0/Resources/lib/libRblas.dylib</a:t>
                      </a:r>
                      <a:r>
                        <a:rPr/>
                        <a:t> </a:t>
                      </a:r>
                      <a:r>
                        <a:rPr/>
                        <a:t>LAPACK:</a:t>
                      </a:r>
                      <a:r>
                        <a:rPr/>
                        <a:t> </a:t>
                      </a:r>
                      <a:r>
                        <a:rPr/>
                        <a:t>/Library/Frameworks/R.framework/Versions/4.0/Resources/lib/libRlapack.dylib</a:t>
                      </a:r>
                    </a:p>
                  </a:txBody>
                </a:tc>
              </a:tr>
              <a:tr h="0">
                <a:tc>
                  <a:txBody>
                    <a:bodyPr/>
                    <a:lstStyle/>
                    <a:p>
                      <a:pPr lvl="0" marL="0" indent="0">
                        <a:buNone/>
                      </a:pPr>
                      <a:r>
                        <a:rPr/>
                        <a:t>locale:</a:t>
                      </a:r>
                      <a:r>
                        <a:rPr/>
                        <a:t> </a:t>
                      </a:r>
                      <a:r>
                        <a:rPr/>
                        <a:t>[1]</a:t>
                      </a:r>
                      <a:r>
                        <a:rPr/>
                        <a:t> </a:t>
                      </a:r>
                      <a:r>
                        <a:rPr/>
                        <a:t>en_US.UTF-8/en_US.UTF-8/en_US.UTF-8/C/en_US.UTF-8/en_US.UTF-8</a:t>
                      </a:r>
                    </a:p>
                  </a:txBody>
                </a:tc>
              </a:tr>
              <a:tr h="0">
                <a:tc>
                  <a:txBody>
                    <a:bodyPr/>
                    <a:lstStyle/>
                    <a:p>
                      <a:pPr lvl="0" marL="0" indent="0">
                        <a:buNone/>
                      </a:pPr>
                      <a:r>
                        <a:rPr/>
                        <a:t>attached</a:t>
                      </a:r>
                      <a:r>
                        <a:rPr/>
                        <a:t> </a:t>
                      </a:r>
                      <a:r>
                        <a:rPr/>
                        <a:t>base</a:t>
                      </a:r>
                      <a:r>
                        <a:rPr/>
                        <a:t> </a:t>
                      </a:r>
                      <a:r>
                        <a:rPr/>
                        <a:t>packages:</a:t>
                      </a:r>
                      <a:r>
                        <a:rPr/>
                        <a:t> </a:t>
                      </a:r>
                      <a:r>
                        <a:rPr/>
                        <a:t>[1]</a:t>
                      </a:r>
                      <a:r>
                        <a:rPr/>
                        <a:t> </a:t>
                      </a:r>
                      <a:r>
                        <a:rPr/>
                        <a:t>stats</a:t>
                      </a:r>
                      <a:r>
                        <a:rPr/>
                        <a:t> </a:t>
                      </a:r>
                      <a:r>
                        <a:rPr/>
                        <a:t>graphics</a:t>
                      </a:r>
                      <a:r>
                        <a:rPr/>
                        <a:t> </a:t>
                      </a:r>
                      <a:r>
                        <a:rPr/>
                        <a:t>grDevices</a:t>
                      </a:r>
                      <a:r>
                        <a:rPr/>
                        <a:t> </a:t>
                      </a:r>
                      <a:r>
                        <a:rPr/>
                        <a:t>utils</a:t>
                      </a:r>
                      <a:r>
                        <a:rPr/>
                        <a:t> </a:t>
                      </a:r>
                      <a:r>
                        <a:rPr/>
                        <a:t>datasets</a:t>
                      </a:r>
                      <a:r>
                        <a:rPr/>
                        <a:t> </a:t>
                      </a:r>
                      <a:r>
                        <a:rPr/>
                        <a:t>methods</a:t>
                      </a:r>
                      <a:r>
                        <a:rPr/>
                        <a:t> </a:t>
                      </a:r>
                      <a:r>
                        <a:rPr/>
                        <a:t>base</a:t>
                      </a:r>
                    </a:p>
                  </a:txBody>
                </a:tc>
              </a:tr>
              <a:tr h="0">
                <a:tc>
                  <a:txBody>
                    <a:bodyPr/>
                    <a:lstStyle/>
                    <a:p>
                      <a:pPr lvl="0" marL="0" indent="0">
                        <a:buNone/>
                      </a:pPr>
                      <a:r>
                        <a:rPr/>
                        <a:t>other</a:t>
                      </a:r>
                      <a:r>
                        <a:rPr/>
                        <a:t> </a:t>
                      </a:r>
                      <a:r>
                        <a:rPr/>
                        <a:t>attached</a:t>
                      </a:r>
                      <a:r>
                        <a:rPr/>
                        <a:t> </a:t>
                      </a:r>
                      <a:r>
                        <a:rPr/>
                        <a:t>packages:</a:t>
                      </a:r>
                      <a:r>
                        <a:rPr/>
                        <a:t> </a:t>
                      </a:r>
                      <a:r>
                        <a:rPr/>
                        <a:t>[1]</a:t>
                      </a:r>
                      <a:r>
                        <a:rPr/>
                        <a:t> </a:t>
                      </a:r>
                      <a:r>
                        <a:rPr/>
                        <a:t>tinytex_0.27</a:t>
                      </a:r>
                      <a:r>
                        <a:rPr/>
                        <a:t> </a:t>
                      </a:r>
                      <a:r>
                        <a:rPr/>
                        <a:t>pheatmap_1.0.12</a:t>
                      </a:r>
                      <a:r>
                        <a:rPr/>
                        <a:t> </a:t>
                      </a:r>
                      <a:r>
                        <a:rPr/>
                        <a:t>vegan_2.5-6</a:t>
                      </a:r>
                      <a:r>
                        <a:rPr/>
                        <a:t> </a:t>
                      </a:r>
                      <a:r>
                        <a:rPr/>
                        <a:t>lattice_0.20-41</a:t>
                      </a:r>
                      <a:r>
                        <a:rPr/>
                        <a:t> </a:t>
                      </a:r>
                      <a:r>
                        <a:rPr/>
                        <a:t>permute_0.9-5</a:t>
                      </a:r>
                      <a:r>
                        <a:rPr/>
                        <a:t> </a:t>
                      </a:r>
                      <a:r>
                        <a:rPr/>
                        <a:t>RColorBrewer_1.1-2</a:t>
                      </a:r>
                      <a:r>
                        <a:rPr/>
                        <a:t> </a:t>
                      </a:r>
                      <a:r>
                        <a:rPr/>
                        <a:t>aricode_1.0.0</a:t>
                      </a:r>
                      <a:r>
                        <a:rPr/>
                        <a:t> </a:t>
                      </a:r>
                      <a:r>
                        <a:rPr/>
                        <a:t>FactoMineR_2.3</a:t>
                      </a:r>
                      <a:r>
                        <a:rPr/>
                        <a:t> </a:t>
                      </a:r>
                      <a:r>
                        <a:rPr/>
                        <a:t>knitr_1.30</a:t>
                      </a:r>
                    </a:p>
                  </a:txBody>
                </a:tc>
              </a:tr>
              <a:tr h="0">
                <a:tc>
                  <a:txBody>
                    <a:bodyPr/>
                    <a:lstStyle/>
                    <a:p>
                      <a:pPr lvl="0" marL="0" indent="0">
                        <a:buNone/>
                      </a:pPr>
                      <a:r>
                        <a:rPr/>
                        <a:t>loaded</a:t>
                      </a:r>
                      <a:r>
                        <a:rPr/>
                        <a:t> </a:t>
                      </a:r>
                      <a:r>
                        <a:rPr/>
                        <a:t>via</a:t>
                      </a:r>
                      <a:r>
                        <a:rPr/>
                        <a:t> </a:t>
                      </a:r>
                      <a:r>
                        <a:rPr/>
                        <a:t>a</a:t>
                      </a:r>
                      <a:r>
                        <a:rPr/>
                        <a:t> </a:t>
                      </a:r>
                      <a:r>
                        <a:rPr/>
                        <a:t>namespace</a:t>
                      </a:r>
                      <a:r>
                        <a:rPr/>
                        <a:t> </a:t>
                      </a:r>
                      <a:r>
                        <a:rPr/>
                        <a:t>(and</a:t>
                      </a:r>
                      <a:r>
                        <a:rPr/>
                        <a:t> </a:t>
                      </a:r>
                      <a:r>
                        <a:rPr/>
                        <a:t>not</a:t>
                      </a:r>
                      <a:r>
                        <a:rPr/>
                        <a:t> </a:t>
                      </a:r>
                      <a:r>
                        <a:rPr/>
                        <a:t>attached):</a:t>
                      </a:r>
                      <a:r>
                        <a:rPr/>
                        <a:t> </a:t>
                      </a:r>
                      <a:r>
                        <a:rPr/>
                        <a:t>[1]</a:t>
                      </a:r>
                      <a:r>
                        <a:rPr/>
                        <a:t> </a:t>
                      </a:r>
                      <a:r>
                        <a:rPr/>
                        <a:t>Rcpp_1.0.5</a:t>
                      </a:r>
                      <a:r>
                        <a:rPr/>
                        <a:t> </a:t>
                      </a:r>
                      <a:r>
                        <a:rPr/>
                        <a:t>highr_0.8</a:t>
                      </a:r>
                      <a:r>
                        <a:rPr/>
                        <a:t> </a:t>
                      </a:r>
                      <a:r>
                        <a:rPr/>
                        <a:t>pillar_1.4.6</a:t>
                      </a:r>
                      <a:r>
                        <a:rPr/>
                        <a:t> </a:t>
                      </a:r>
                      <a:r>
                        <a:rPr/>
                        <a:t>compiler_4.0.2</a:t>
                      </a:r>
                      <a:r>
                        <a:rPr/>
                        <a:t> </a:t>
                      </a:r>
                      <a:r>
                        <a:rPr/>
                        <a:t>tools_4.0.2</a:t>
                      </a:r>
                      <a:r>
                        <a:rPr/>
                        <a:t> </a:t>
                      </a:r>
                      <a:r>
                        <a:rPr/>
                        <a:t>digest_0.6.27</a:t>
                      </a:r>
                      <a:r>
                        <a:rPr/>
                        <a:t> </a:t>
                      </a:r>
                      <a:r>
                        <a:rPr/>
                        <a:t>nlme_3.1-150</a:t>
                      </a:r>
                      <a:r>
                        <a:rPr/>
                        <a:t> </a:t>
                      </a:r>
                      <a:r>
                        <a:rPr/>
                        <a:t>evaluate_0.14</a:t>
                      </a:r>
                      <a:r>
                        <a:rPr/>
                        <a:t> </a:t>
                      </a:r>
                      <a:r>
                        <a:rPr/>
                        <a:t>lifecycle_0.2.0</a:t>
                      </a:r>
                      <a:r>
                        <a:rPr/>
                        <a:t> </a:t>
                      </a:r>
                      <a:r>
                        <a:rPr/>
                        <a:t>tibble_3.0.4</a:t>
                      </a:r>
                      <a:r>
                        <a:rPr/>
                        <a:t> </a:t>
                      </a:r>
                      <a:r>
                        <a:rPr/>
                        <a:t>gtable_0.3.0</a:t>
                      </a:r>
                      <a:r>
                        <a:rPr/>
                        <a:t> </a:t>
                      </a:r>
                      <a:r>
                        <a:rPr/>
                        <a:t>mgcv_1.8-33</a:t>
                      </a:r>
                      <a:r>
                        <a:rPr/>
                        <a:t> </a:t>
                      </a:r>
                      <a:r>
                        <a:rPr/>
                        <a:t>pkgconfig_2.0.3</a:t>
                      </a:r>
                      <a:r>
                        <a:rPr/>
                        <a:t> </a:t>
                      </a:r>
                      <a:r>
                        <a:rPr/>
                        <a:t>rlang_0.4.8</a:t>
                      </a:r>
                      <a:r>
                        <a:rPr/>
                        <a:t> </a:t>
                      </a:r>
                      <a:r>
                        <a:rPr/>
                        <a:t>[15]</a:t>
                      </a:r>
                      <a:r>
                        <a:rPr/>
                        <a:t> </a:t>
                      </a:r>
                      <a:r>
                        <a:rPr/>
                        <a:t>Matrix_1.2-18</a:t>
                      </a:r>
                      <a:r>
                        <a:rPr/>
                        <a:t> </a:t>
                      </a:r>
                      <a:r>
                        <a:rPr/>
                        <a:t>parallel_4.0.2</a:t>
                      </a:r>
                      <a:r>
                        <a:rPr/>
                        <a:t> </a:t>
                      </a:r>
                      <a:r>
                        <a:rPr/>
                        <a:t>ggrepel_0.8.2</a:t>
                      </a:r>
                      <a:r>
                        <a:rPr/>
                        <a:t> </a:t>
                      </a:r>
                      <a:r>
                        <a:rPr/>
                        <a:t>yaml_2.2.1</a:t>
                      </a:r>
                      <a:r>
                        <a:rPr/>
                        <a:t> </a:t>
                      </a:r>
                      <a:r>
                        <a:rPr/>
                        <a:t>xfun_0.19</a:t>
                      </a:r>
                      <a:r>
                        <a:rPr/>
                        <a:t> </a:t>
                      </a:r>
                      <a:r>
                        <a:rPr/>
                        <a:t>stringr_1.4.0</a:t>
                      </a:r>
                      <a:r>
                        <a:rPr/>
                        <a:t> </a:t>
                      </a:r>
                      <a:r>
                        <a:rPr/>
                        <a:t>dplyr_1.0.2</a:t>
                      </a:r>
                      <a:r>
                        <a:rPr/>
                        <a:t> </a:t>
                      </a:r>
                      <a:r>
                        <a:rPr/>
                        <a:t>cluster_2.1.0</a:t>
                      </a:r>
                      <a:r>
                        <a:rPr/>
                        <a:t> </a:t>
                      </a:r>
                      <a:r>
                        <a:rPr/>
                        <a:t>generics_0.1.0</a:t>
                      </a:r>
                      <a:r>
                        <a:rPr/>
                        <a:t> </a:t>
                      </a:r>
                      <a:r>
                        <a:rPr/>
                        <a:t>vctrs_0.3.4</a:t>
                      </a:r>
                      <a:r>
                        <a:rPr/>
                        <a:t> </a:t>
                      </a:r>
                      <a:r>
                        <a:rPr/>
                        <a:t>flashClust_1.01-2</a:t>
                      </a:r>
                      <a:r>
                        <a:rPr/>
                        <a:t> </a:t>
                      </a:r>
                      <a:r>
                        <a:rPr/>
                        <a:t>grid_4.0.2</a:t>
                      </a:r>
                      <a:r>
                        <a:rPr/>
                        <a:t> </a:t>
                      </a:r>
                      <a:r>
                        <a:rPr/>
                        <a:t>tidyselect_1.1.0</a:t>
                      </a:r>
                      <a:r>
                        <a:rPr/>
                        <a:t> </a:t>
                      </a:r>
                      <a:r>
                        <a:rPr/>
                        <a:t>scatterplot3d_0.3-41</a:t>
                      </a:r>
                      <a:r>
                        <a:rPr/>
                        <a:t> </a:t>
                      </a:r>
                      <a:r>
                        <a:rPr/>
                        <a:t>[29]</a:t>
                      </a:r>
                      <a:r>
                        <a:rPr/>
                        <a:t> </a:t>
                      </a:r>
                      <a:r>
                        <a:rPr/>
                        <a:t>glue_1.4.2</a:t>
                      </a:r>
                      <a:r>
                        <a:rPr/>
                        <a:t> </a:t>
                      </a:r>
                      <a:r>
                        <a:rPr/>
                        <a:t>R6_2.5.0</a:t>
                      </a:r>
                      <a:r>
                        <a:rPr/>
                        <a:t> </a:t>
                      </a:r>
                      <a:r>
                        <a:rPr/>
                        <a:t>rmarkdown_2.5</a:t>
                      </a:r>
                      <a:r>
                        <a:rPr/>
                        <a:t> </a:t>
                      </a:r>
                      <a:r>
                        <a:rPr/>
                        <a:t>farver_2.0.3</a:t>
                      </a:r>
                      <a:r>
                        <a:rPr/>
                        <a:t> </a:t>
                      </a:r>
                      <a:r>
                        <a:rPr/>
                        <a:t>ggplot2_3.3.2</a:t>
                      </a:r>
                      <a:r>
                        <a:rPr/>
                        <a:t> </a:t>
                      </a:r>
                      <a:r>
                        <a:rPr/>
                        <a:t>purrr_0.3.4</a:t>
                      </a:r>
                      <a:r>
                        <a:rPr/>
                        <a:t> </a:t>
                      </a:r>
                      <a:r>
                        <a:rPr/>
                        <a:t>magrittr_1.5</a:t>
                      </a:r>
                      <a:r>
                        <a:rPr/>
                        <a:t> </a:t>
                      </a:r>
                      <a:r>
                        <a:rPr/>
                        <a:t>splines_4.0.2</a:t>
                      </a:r>
                      <a:r>
                        <a:rPr/>
                        <a:t> </a:t>
                      </a:r>
                      <a:r>
                        <a:rPr/>
                        <a:t>scales_1.1.1</a:t>
                      </a:r>
                      <a:r>
                        <a:rPr/>
                        <a:t> </a:t>
                      </a:r>
                      <a:r>
                        <a:rPr/>
                        <a:t>ellipsis_0.3.1</a:t>
                      </a:r>
                      <a:r>
                        <a:rPr/>
                        <a:t> </a:t>
                      </a:r>
                      <a:r>
                        <a:rPr/>
                        <a:t>htmltools_0.5.0</a:t>
                      </a:r>
                      <a:r>
                        <a:rPr/>
                        <a:t> </a:t>
                      </a:r>
                      <a:r>
                        <a:rPr/>
                        <a:t>leaps_3.1</a:t>
                      </a:r>
                      <a:r>
                        <a:rPr/>
                        <a:t> </a:t>
                      </a:r>
                      <a:r>
                        <a:rPr/>
                        <a:t>MASS_7.3-53</a:t>
                      </a:r>
                      <a:r>
                        <a:rPr/>
                        <a:t> </a:t>
                      </a:r>
                      <a:r>
                        <a:rPr/>
                        <a:t>colorspace_2.0-0</a:t>
                      </a:r>
                      <a:r>
                        <a:rPr/>
                        <a:t> </a:t>
                      </a:r>
                      <a:r>
                        <a:rPr/>
                        <a:t>[43]</a:t>
                      </a:r>
                      <a:r>
                        <a:rPr/>
                        <a:t> </a:t>
                      </a:r>
                      <a:r>
                        <a:rPr/>
                        <a:t>labeling_0.4.2</a:t>
                      </a:r>
                      <a:r>
                        <a:rPr/>
                        <a:t> </a:t>
                      </a:r>
                      <a:r>
                        <a:rPr/>
                        <a:t>stringi_1.5.3</a:t>
                      </a:r>
                      <a:r>
                        <a:rPr/>
                        <a:t> </a:t>
                      </a:r>
                      <a:r>
                        <a:rPr/>
                        <a:t>munsell_0.5.0</a:t>
                      </a:r>
                      <a:r>
                        <a:rPr/>
                        <a:t> </a:t>
                      </a:r>
                      <a:r>
                        <a:rPr/>
                        <a:t>crayon_1.3.4</a:t>
                      </a:r>
                      <a:r>
                        <a:rPr/>
                        <a:t> </a:t>
                      </a:r>
                      <a:r>
                        <a:rPr/>
                        <a:t>```</a:t>
                      </a:r>
                    </a:p>
                  </a:txBody>
                </a:tc>
              </a:tr>
            </a:tbl>
          </a:graphicData>
        </a:graphic>
      </p:graphicFrame>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Contact: </a:t>
            </a:r>
            <a:r>
              <a:rPr>
                <a:hlinkClick r:id="rId2"/>
              </a:rPr>
              <a:t>anne.badel@univ-paris-diderot.fr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On</a:t>
            </a:r>
            <a:r>
              <a:rPr/>
              <a:t> </a:t>
            </a:r>
            <a:r>
              <a:rPr/>
              <a:t>a</a:t>
            </a:r>
            <a:r>
              <a:rPr/>
              <a:t> </a:t>
            </a:r>
            <a:r>
              <a:rPr/>
              <a:t>cependant</a:t>
            </a:r>
          </a:p>
        </p:txBody>
      </p:sp>
      <p:sp>
        <p:nvSpPr>
          <p:cNvPr id="3" name="Content Placeholder 2"/>
          <p:cNvSpPr>
            <a:spLocks noGrp="1"/>
          </p:cNvSpPr>
          <p:nvPr>
            <p:ph idx="1"/>
          </p:nvPr>
        </p:nvSpPr>
        <p:spPr/>
        <p:txBody>
          <a:bodyPr/>
          <a:lstStyle/>
          <a:p>
            <a:pPr lvl="1"/>
            <a:r>
              <a:rPr/>
              <a:t>ACP</a:t>
            </a:r>
          </a:p>
          <a:p>
            <a:pPr lvl="1"/>
            <a:r>
              <a:rPr/>
              <a:t>heatmap</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ACP</a:t>
            </a:r>
          </a:p>
        </p:txBody>
      </p:sp>
      <p:pic>
        <p:nvPicPr>
          <p:cNvPr descr="figures/TCGA_ACP1-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heatmap</a:t>
            </a:r>
          </a:p>
        </p:txBody>
      </p:sp>
      <p:pic>
        <p:nvPicPr>
          <p:cNvPr descr="figures/TCGA_heatmap1-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Clustering</a:t>
            </a:r>
            <a:r>
              <a:rPr/>
              <a:t> </a:t>
            </a:r>
            <a:r>
              <a:rPr/>
              <a:t>et</a:t>
            </a:r>
            <a:r>
              <a:rPr/>
              <a:t> </a:t>
            </a:r>
            <a:r>
              <a:rPr/>
              <a:t>classification</a:t>
            </a:r>
            <a:r>
              <a:rPr/>
              <a:t> </a:t>
            </a:r>
            <a:r>
              <a:rPr/>
              <a:t>:</a:t>
            </a:r>
            <a:r>
              <a:rPr/>
              <a:t> </a:t>
            </a:r>
            <a:r>
              <a:rPr/>
              <a:t>définition</a:t>
            </a:r>
          </a:p>
        </p:txBody>
      </p:sp>
      <p:sp>
        <p:nvSpPr>
          <p:cNvPr id="3" name="Content Placeholder 2"/>
          <p:cNvSpPr>
            <a:spLocks noGrp="1"/>
          </p:cNvSpPr>
          <p:nvPr>
            <p:ph idx="1"/>
          </p:nvPr>
        </p:nvSpPr>
        <p:spPr/>
        <p:txBody>
          <a:bodyPr/>
          <a:lstStyle/>
          <a:p>
            <a:pPr lvl="0" marL="0" indent="0">
              <a:buNone/>
            </a:pPr>
            <a:r>
              <a:rPr/>
              <a:t>Nous utiliserons les termes anglais</a:t>
            </a:r>
          </a:p>
          <a:p>
            <a:pPr lvl="0" marL="0" indent="0">
              <a:buNone/>
            </a:pPr>
            <a:r>
              <a:rPr/>
              <a:t>en français :</a:t>
            </a:r>
          </a:p>
          <a:p>
            <a:pPr lvl="1"/>
            <a:r>
              <a:rPr/>
              <a:t>clustering = classification</a:t>
            </a:r>
          </a:p>
          <a:p>
            <a:pPr lvl="1"/>
            <a:r>
              <a:rPr/>
              <a:t>classification = discrimination</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Clustering</a:t>
            </a:r>
          </a:p>
        </p:txBody>
      </p:sp>
      <p:sp>
        <p:nvSpPr>
          <p:cNvPr id="3" name="Content Placeholder 2"/>
          <p:cNvSpPr>
            <a:spLocks noGrp="1"/>
          </p:cNvSpPr>
          <p:nvPr>
            <p:ph idx="1"/>
          </p:nvPr>
        </p:nvSpPr>
        <p:spPr/>
        <p:txBody>
          <a:bodyPr/>
          <a:lstStyle/>
          <a:p>
            <a:pPr lvl="0" marL="0" indent="0">
              <a:buNone/>
            </a:pPr>
            <a:r>
              <a:rPr/>
              <a:t>On a </a:t>
            </a:r>
            <a:r>
              <a:rPr b="1"/>
              <a:t>pas d’information</a:t>
            </a:r>
            <a:r>
              <a:rPr/>
              <a:t> supplémentaire sur nos données, juste le data.frame contenant</a:t>
            </a:r>
          </a:p>
          <a:p>
            <a:pPr lvl="1"/>
            <a:r>
              <a:rPr/>
              <a:t>variables quantitatives = vecteur de réels</a:t>
            </a:r>
          </a:p>
          <a:p>
            <a:pPr lvl="0" marL="0" indent="0">
              <a:buNone/>
            </a:pPr>
            <a:r>
              <a:rPr b="1"/>
              <a:t>Clustering</a:t>
            </a:r>
            <a:r>
              <a:rPr/>
              <a:t> : on cherche à mettre en évidence des groupes (/ des clusters) dans les données</a:t>
            </a:r>
          </a:p>
          <a:p>
            <a:pPr lvl="1"/>
            <a:r>
              <a:rPr/>
              <a:t>un groupe =</a:t>
            </a:r>
          </a:p>
          <a:p>
            <a:pPr lvl="2"/>
            <a:r>
              <a:rPr/>
              <a:t>des individus qui se ressemblent et</a:t>
            </a:r>
          </a:p>
          <a:p>
            <a:pPr lvl="2"/>
            <a:r>
              <a:rPr/>
              <a:t>qui sont différents des autres groupes</a:t>
            </a:r>
          </a:p>
          <a:p>
            <a:pPr lvl="1"/>
            <a:r>
              <a:rPr/>
              <a:t>le clustering appartient aux méthodes dites </a:t>
            </a:r>
            <a:r>
              <a:rPr b="1"/>
              <a:t>non supervisées</a:t>
            </a:r>
            <a:r>
              <a:rPr/>
              <a:t>, ou descriptives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Classification</a:t>
            </a:r>
          </a:p>
        </p:txBody>
      </p:sp>
      <p:sp>
        <p:nvSpPr>
          <p:cNvPr id="3" name="Content Placeholder 2"/>
          <p:cNvSpPr>
            <a:spLocks noGrp="1"/>
          </p:cNvSpPr>
          <p:nvPr>
            <p:ph idx="1"/>
          </p:nvPr>
        </p:nvSpPr>
        <p:spPr/>
        <p:txBody>
          <a:bodyPr/>
          <a:lstStyle/>
          <a:p>
            <a:pPr lvl="0" marL="0" indent="0">
              <a:buNone/>
            </a:pPr>
            <a:r>
              <a:rPr/>
              <a:t>On a </a:t>
            </a:r>
            <a:r>
              <a:rPr b="1"/>
              <a:t>une </a:t>
            </a:r>
            <a:r>
              <a:rPr/>
              <a:t>information** supplémentaire sur nos données : on connaît le partitionnement de notre jeu de données</a:t>
            </a:r>
          </a:p>
          <a:p>
            <a:pPr lvl="1"/>
            <a:r>
              <a:rPr/>
              <a:t>variables quantitatives = vecteur de réels</a:t>
            </a:r>
          </a:p>
          <a:p>
            <a:pPr lvl="1"/>
            <a:r>
              <a:rPr/>
              <a:t>ET</a:t>
            </a:r>
          </a:p>
          <a:p>
            <a:pPr lvl="1"/>
            <a:r>
              <a:rPr/>
              <a:t>variable qualitative = groupe (cluster)</a:t>
            </a:r>
          </a:p>
          <a:p>
            <a:pPr lvl="0" marL="0" indent="0">
              <a:buNone/>
            </a:pPr>
            <a:r>
              <a:rPr b="1"/>
              <a:t>Classification</a:t>
            </a:r>
            <a:r>
              <a:rPr/>
              <a:t> : on cherche un algorithme / un modèle permettant de prédire la classe, le groupe de tout individu dont on connait les caractéristiques</a:t>
            </a:r>
          </a:p>
          <a:p>
            <a:pPr lvl="1"/>
            <a:r>
              <a:rPr/>
              <a:t>la classification appartient aux méthodes dites </a:t>
            </a:r>
            <a:r>
              <a:rPr b="1"/>
              <a:t>supervisées</a:t>
            </a:r>
            <a:r>
              <a:rPr/>
              <a:t>, ou prédictives</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Clustering</a:t>
            </a:r>
          </a:p>
        </p:txBody>
      </p:sp>
      <p:pic>
        <p:nvPicPr>
          <p:cNvPr descr="img/figure1.png" id="0" name="Picture 1"/>
          <p:cNvPicPr>
            <a:picLocks noGrp="1" noChangeAspect="1"/>
          </p:cNvPicPr>
          <p:nvPr/>
        </p:nvPicPr>
        <p:blipFill>
          <a:blip r:embed="rId2"/>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données</a:t>
            </a:r>
            <a:r>
              <a:rPr/>
              <a:t> </a:t>
            </a:r>
            <a:r>
              <a:rPr/>
              <a:t>simulées</a:t>
            </a:r>
            <a:r>
              <a:rPr/>
              <a:t> </a:t>
            </a:r>
            <a:r>
              <a:rPr/>
              <a:t>:</a:t>
            </a:r>
            <a:r>
              <a:rPr/>
              <a:t> </a:t>
            </a:r>
            <a:r>
              <a:rPr/>
              <a:t>y</a:t>
            </a:r>
            <a:r>
              <a:rPr/>
              <a:t> </a:t>
            </a:r>
            <a:r>
              <a:rPr/>
              <a:t>a-t-il</a:t>
            </a:r>
            <a:r>
              <a:rPr/>
              <a:t> </a:t>
            </a:r>
            <a:r>
              <a:rPr/>
              <a:t>des</a:t>
            </a:r>
            <a:r>
              <a:rPr/>
              <a:t> </a:t>
            </a:r>
            <a:r>
              <a:rPr/>
              <a:t>groupes</a:t>
            </a:r>
            <a:r>
              <a:rPr/>
              <a:t> </a:t>
            </a:r>
            <a: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Questions</a:t>
            </a:r>
            <a:r>
              <a:rPr/>
              <a:t> </a:t>
            </a:r>
            <a:r>
              <a:rPr/>
              <a:t>abordées</a:t>
            </a:r>
            <a:r>
              <a:rPr/>
              <a:t> </a:t>
            </a:r>
            <a:r>
              <a:rPr/>
              <a:t>dans</a:t>
            </a:r>
            <a:r>
              <a:rPr/>
              <a:t> </a:t>
            </a:r>
            <a:r>
              <a:rPr/>
              <a:t>ce</a:t>
            </a:r>
            <a:r>
              <a:rPr/>
              <a:t> </a:t>
            </a:r>
            <a:r>
              <a:rPr/>
              <a:t>cours</a:t>
            </a:r>
          </a:p>
        </p:txBody>
      </p:sp>
      <p:sp>
        <p:nvSpPr>
          <p:cNvPr id="3" name="Content Placeholder 2"/>
          <p:cNvSpPr>
            <a:spLocks noGrp="1"/>
          </p:cNvSpPr>
          <p:nvPr>
            <p:ph idx="1"/>
          </p:nvPr>
        </p:nvSpPr>
        <p:spPr/>
        <p:txBody>
          <a:bodyPr/>
          <a:lstStyle/>
          <a:p>
            <a:pPr lvl="1">
              <a:buAutoNum type="arabicPeriod"/>
            </a:pPr>
            <a:r>
              <a:rPr/>
              <a:t>Les données, leurs représentations</a:t>
            </a:r>
          </a:p>
          <a:p>
            <a:pPr lvl="2"/>
            <a:r>
              <a:rPr/>
              <a:t>data BIC issue de la base TCGA</a:t>
            </a:r>
          </a:p>
          <a:p>
            <a:pPr lvl="1">
              <a:buAutoNum type="arabicPeriod"/>
            </a:pPr>
            <a:r>
              <a:rPr/>
              <a:t>Comment comparer deux individus</a:t>
            </a:r>
          </a:p>
          <a:p>
            <a:pPr lvl="2"/>
            <a:r>
              <a:rPr/>
              <a:t>notion de distance</a:t>
            </a:r>
          </a:p>
          <a:p>
            <a:pPr lvl="1">
              <a:buAutoNum type="arabicPeriod"/>
            </a:pPr>
            <a:r>
              <a:rPr/>
              <a:t>Comment découvrir des “clusters” dans les données ?</a:t>
            </a:r>
          </a:p>
          <a:p>
            <a:pPr lvl="2"/>
            <a:r>
              <a:rPr/>
              <a:t>classification hiérarchique</a:t>
            </a:r>
          </a:p>
          <a:p>
            <a:pPr lvl="2"/>
            <a:r>
              <a:rPr/>
              <a:t>kmeans</a:t>
            </a:r>
          </a:p>
          <a:p>
            <a:pPr lvl="1">
              <a:buAutoNum type="arabicPeriod"/>
            </a:pPr>
            <a:r>
              <a:rPr/>
              <a:t>Comment déterminer le nombre de groupe optimal ?</a:t>
            </a:r>
          </a:p>
          <a:p>
            <a:pPr lvl="1">
              <a:buAutoNum type="arabicPeriod"/>
            </a:pPr>
            <a:r>
              <a:rPr/>
              <a:t>Comment comparer deux classifications ?</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 - y a t’il des groupes ? si oui, combien ?</a:t>
            </a:r>
          </a:p>
          <a:p>
            <a:pPr lvl="1"/>
            <a:r>
              <a:rPr/>
              <a:t>Méthode agglomérative ou hierarchical clustering</a:t>
            </a:r>
          </a:p>
          <a:p>
            <a:pPr lvl="1"/>
            <a:r>
              <a:rPr/>
              <a:t>Moyennes mobiles ou K-means : séparation optimale des groupes connaissant le nombre de groupes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Comment</a:t>
            </a:r>
            <a:r>
              <a:rPr/>
              <a:t> </a:t>
            </a:r>
            <a:r>
              <a:rPr/>
              <a:t>comparer</a:t>
            </a:r>
            <a:r>
              <a:rPr/>
              <a:t> </a:t>
            </a:r>
            <a:r>
              <a:rPr/>
              <a:t>des</a:t>
            </a:r>
            <a:r>
              <a:rPr/>
              <a:t> </a:t>
            </a:r>
            <a:r>
              <a:rPr/>
              <a:t>vecteurs-individus</a:t>
            </a:r>
            <a:r>
              <a:rPr/>
              <a:t> </a:t>
            </a:r>
            <a:r>
              <a:rPr/>
              <a:t>?</a:t>
            </a:r>
          </a:p>
        </p:txBody>
      </p:sp>
      <p:pic>
        <p:nvPicPr>
          <p:cNvPr descr="figures/TCGA_points_vs_curves-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Définition d’une distance : fonction positive de deux variables</a:t>
                </a:r>
              </a:p>
              <a:p>
                <a:pPr lvl="1">
                  <a:buAutoNum type="arabicPeriod"/>
                </a:pPr>
                <a14:m>
                  <m:oMath xmlns:m="http://schemas.openxmlformats.org/officeDocument/2006/math">
                    <m:r>
                      <m:t>d</m:t>
                    </m:r>
                    <m:r>
                      <m:rPr>
                        <m:sty m:val="p"/>
                      </m:rPr>
                      <m:t>(</m:t>
                    </m:r>
                    <m:r>
                      <m:t>x</m:t>
                    </m:r>
                    <m:r>
                      <m:rPr>
                        <m:sty m:val="p"/>
                      </m:rPr>
                      <m:t>,</m:t>
                    </m:r>
                    <m:r>
                      <m:t>y</m:t>
                    </m:r>
                    <m:r>
                      <m:rPr>
                        <m:sty m:val="p"/>
                      </m:rPr>
                      <m:t>)</m:t>
                    </m:r>
                    <m:r>
                      <m:rPr>
                        <m:sty m:val="p"/>
                      </m:rPr>
                      <m:t>≥</m:t>
                    </m:r>
                    <m:r>
                      <m:t>0</m:t>
                    </m:r>
                  </m:oMath>
                </a14:m>
              </a:p>
              <a:p>
                <a:pPr lvl="1">
                  <a:buAutoNum type="arabicPeriod"/>
                </a:pPr>
                <a14:m>
                  <m:oMath xmlns:m="http://schemas.openxmlformats.org/officeDocument/2006/math">
                    <m:r>
                      <m:t>d</m:t>
                    </m:r>
                    <m:r>
                      <m:rPr>
                        <m:sty m:val="p"/>
                      </m:rPr>
                      <m:t>(</m:t>
                    </m:r>
                    <m:r>
                      <m:t>x</m:t>
                    </m:r>
                    <m:r>
                      <m:rPr>
                        <m:sty m:val="p"/>
                      </m:rPr>
                      <m:t>,</m:t>
                    </m:r>
                    <m:r>
                      <m:t>y</m:t>
                    </m:r>
                    <m:r>
                      <m:rPr>
                        <m:sty m:val="p"/>
                      </m:rPr>
                      <m:t>)</m:t>
                    </m:r>
                    <m:r>
                      <m:rPr>
                        <m:sty m:val="p"/>
                      </m:rPr>
                      <m:t>=</m:t>
                    </m:r>
                    <m:r>
                      <m:t>d</m:t>
                    </m:r>
                    <m:r>
                      <m:rPr>
                        <m:sty m:val="p"/>
                      </m:rPr>
                      <m:t>(</m:t>
                    </m:r>
                    <m:r>
                      <m:t>y</m:t>
                    </m:r>
                    <m:r>
                      <m:rPr>
                        <m:sty m:val="p"/>
                      </m:rPr>
                      <m:t>,</m:t>
                    </m:r>
                    <m:r>
                      <m:t>x</m:t>
                    </m:r>
                    <m:r>
                      <m:rPr>
                        <m:sty m:val="p"/>
                      </m:rPr>
                      <m:t>)</m:t>
                    </m:r>
                  </m:oMath>
                </a14:m>
              </a:p>
              <a:p>
                <a:pPr lvl="1">
                  <a:buAutoNum type="arabicPeriod"/>
                </a:pPr>
                <a14:m>
                  <m:oMath xmlns:m="http://schemas.openxmlformats.org/officeDocument/2006/math">
                    <m:r>
                      <m:t>d</m:t>
                    </m:r>
                    <m:r>
                      <m:rPr>
                        <m:sty m:val="p"/>
                      </m:rPr>
                      <m:t>(</m:t>
                    </m:r>
                    <m:r>
                      <m:t>x</m:t>
                    </m:r>
                    <m:r>
                      <m:rPr>
                        <m:sty m:val="p"/>
                      </m:rPr>
                      <m:t>,</m:t>
                    </m:r>
                    <m:r>
                      <m:t>y</m:t>
                    </m:r>
                    <m:r>
                      <m:rPr>
                        <m:sty m:val="p"/>
                      </m:rPr>
                      <m:t>)</m:t>
                    </m:r>
                    <m:r>
                      <m:rPr>
                        <m:sty m:val="p"/>
                      </m:rPr>
                      <m:t>=</m:t>
                    </m:r>
                    <m:r>
                      <m:t>0</m:t>
                    </m:r>
                    <m:r>
                      <m:rPr>
                        <m:sty m:val="p"/>
                      </m:rPr>
                      <m:t>⇔</m:t>
                    </m:r>
                    <m:r>
                      <m:t>x</m:t>
                    </m:r>
                    <m:r>
                      <m:rPr>
                        <m:sty m:val="p"/>
                      </m:rPr>
                      <m:t>=</m:t>
                    </m:r>
                    <m:r>
                      <m:t>y</m:t>
                    </m:r>
                  </m:oMath>
                </a14:m>
              </a:p>
              <a:p>
                <a:pPr lvl="1">
                  <a:buAutoNum type="arabicPeriod"/>
                </a:pPr>
                <a:r>
                  <a:rPr b="1"/>
                  <a:t>Inégalité triangulaire :</a:t>
                </a:r>
                <a:r>
                  <a:rPr/>
                  <a:t> </a:t>
                </a:r>
                <a14:m>
                  <m:oMath xmlns:m="http://schemas.openxmlformats.org/officeDocument/2006/math">
                    <m:r>
                      <m:t>d</m:t>
                    </m:r>
                    <m:r>
                      <m:rPr>
                        <m:sty m:val="p"/>
                      </m:rPr>
                      <m:t>(</m:t>
                    </m:r>
                    <m:r>
                      <m:t>x</m:t>
                    </m:r>
                    <m:r>
                      <m:rPr>
                        <m:sty m:val="p"/>
                      </m:rPr>
                      <m:t>,</m:t>
                    </m:r>
                    <m:r>
                      <m:t>z</m:t>
                    </m:r>
                    <m:r>
                      <m:rPr>
                        <m:sty m:val="p"/>
                      </m:rPr>
                      <m:t>)</m:t>
                    </m:r>
                    <m:r>
                      <m:rPr>
                        <m:sty m:val="p"/>
                      </m:rPr>
                      <m:t>≤</m:t>
                    </m:r>
                  </m:oMath>
                </a14:m>
                <a:r>
                  <a:rPr/>
                  <a:t> d(x,y)+d(y,z)</a:t>
                </a:r>
              </a:p>
              <a:p>
                <a:pPr lvl="0" marL="0" indent="0">
                  <a:buNone/>
                </a:pPr>
                <a:r>
                  <a:rPr/>
                  <a:t>Si 1,2,3 seulement: dissimilarité</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a:t>
            </a:r>
            <a:r>
              <a:rPr/>
              <a:t> </a:t>
            </a:r>
            <a:r>
              <a:rPr/>
              <a:t>euclidienne</a:t>
            </a:r>
            <a:r>
              <a:rPr/>
              <a:t> </a:t>
            </a:r>
            <a:r>
              <a:rPr/>
              <a:t>et</a:t>
            </a:r>
            <a:r>
              <a:rPr/>
              <a:t> </a:t>
            </a:r>
            <a:r>
              <a:rPr/>
              <a:t>distance</a:t>
            </a:r>
            <a:r>
              <a:rPr/>
              <a:t> </a:t>
            </a:r>
            <a:r>
              <a:rPr/>
              <a:t>de</a:t>
            </a:r>
            <a:r>
              <a:rPr/>
              <a:t> </a:t>
            </a:r>
            <a:r>
              <a:rPr/>
              <a:t>corrélation</a:t>
            </a:r>
          </a:p>
        </p:txBody>
      </p:sp>
      <p:sp>
        <p:nvSpPr>
          <p:cNvPr id="3" name="Content Placeholder 2"/>
          <p:cNvSpPr>
            <a:spLocks noGrp="1"/>
          </p:cNvSpPr>
          <p:nvPr>
            <p:ph idx="1"/>
          </p:nvPr>
        </p:nvSpPr>
        <p:spPr/>
        <p:txBody>
          <a:bodyPr/>
          <a:lstStyle/>
          <a:p>
            <a:pPr lvl="0" indent="0">
              <a:buNone/>
            </a:pPr>
            <a:r>
              <a:rPr>
                <a:latin typeface="Courier"/>
              </a:rPr>
              <a:t>[1] "MISSING FIGURE"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057400"/>
                <a:gridCol w="2057400"/>
                <a:gridCol w="2057400"/>
                <a:gridCol w="2057400"/>
              </a:tblGrid>
              <a:tr h="0">
                <a:tc>
                  <a:txBody>
                    <a:bodyPr/>
                    <a:lstStyle/>
                    <a:p>
                      <a:endParaRPr/>
                    </a:p>
                  </a:txBody>
                  <a:tcPr/>
                </a:tc>
                <a:tc>
                  <a:txBody>
                    <a:bodyPr/>
                    <a:lstStyle/>
                    <a:p>
                      <a:pPr lvl="0" marL="0" indent="0" algn="ctr">
                        <a:buNone/>
                      </a:pPr>
                      <a:r>
                        <a:rPr/>
                        <a:t>Euclidian</a:t>
                      </a:r>
                      <a:r>
                        <a:rPr/>
                        <a:t> </a:t>
                      </a:r>
                      <a:r>
                        <a:rPr/>
                        <a:t>distance</a:t>
                      </a:r>
                    </a:p>
                  </a:txBody>
                  <a:tcPr/>
                </a:tc>
                <a:tc>
                  <a:txBody>
                    <a:bodyPr/>
                    <a:lstStyle/>
                    <a:p>
                      <a:pPr lvl="0" marL="0" indent="0" algn="ctr">
                        <a:buNone/>
                      </a:pPr>
                      <a:r>
                        <a:rPr/>
                        <a:t>Correlation</a:t>
                      </a:r>
                      <a:r>
                        <a:rPr/>
                        <a:t> </a:t>
                      </a:r>
                      <a:r>
                        <a:rPr/>
                        <a:t>coefficient</a:t>
                      </a:r>
                    </a:p>
                  </a:txBody>
                  <a:tcPr/>
                </a:tc>
                <a:tc>
                  <a:txBody>
                    <a:bodyPr/>
                    <a:lstStyle/>
                    <a:p>
                      <a:pPr lvl="0" marL="0" indent="0" algn="ctr">
                        <a:buNone/>
                      </a:pPr>
                      <a:r>
                        <a:rPr/>
                        <a:t>Correlation</a:t>
                      </a:r>
                      <a:r>
                        <a:rPr/>
                        <a:t> </a:t>
                      </a:r>
                      <a:r>
                        <a:rPr/>
                        <a:t>distance</a:t>
                      </a:r>
                    </a:p>
                  </a:txBody>
                  <a:tcPr/>
                </a:tc>
              </a:tr>
              <a:tr h="0">
                <a:tc>
                  <a:txBody>
                    <a:bodyPr/>
                    <a:lstStyle/>
                    <a:p>
                      <a:pPr lvl="0" marL="0" indent="0" algn="l">
                        <a:buNone/>
                      </a:pPr>
                      <a:r>
                        <a:rPr/>
                        <a:t>A</a:t>
                      </a:r>
                      <a:r>
                        <a:rPr/>
                        <a:t> </a:t>
                      </a:r>
                      <a:r>
                        <a:rPr/>
                        <a:t>-</a:t>
                      </a:r>
                      <a:r>
                        <a:rPr/>
                        <a:t> </a:t>
                      </a:r>
                      <a:r>
                        <a:rPr/>
                        <a:t>B</a:t>
                      </a:r>
                    </a:p>
                  </a:txBody>
                </a:tc>
                <a:tc>
                  <a:txBody>
                    <a:bodyPr/>
                    <a:lstStyle/>
                    <a:p>
                      <a:pPr lvl="0" marL="0" indent="0" algn="ctr">
                        <a:buNone/>
                      </a:pPr>
                      <a:r>
                        <a:rPr/>
                        <a:t>4.85</a:t>
                      </a:r>
                    </a:p>
                  </a:txBody>
                </a:tc>
                <a:tc>
                  <a:txBody>
                    <a:bodyPr/>
                    <a:lstStyle/>
                    <a:p>
                      <a:pPr lvl="0" marL="0" indent="0" algn="ctr">
                        <a:buNone/>
                      </a:pPr>
                      <a:r>
                        <a:rPr/>
                        <a:t>0.93</a:t>
                      </a:r>
                    </a:p>
                  </a:txBody>
                </a:tc>
                <a:tc>
                  <a:txBody>
                    <a:bodyPr/>
                    <a:lstStyle/>
                    <a:p>
                      <a:pPr lvl="0" marL="0" indent="0" algn="ctr">
                        <a:buNone/>
                      </a:pPr>
                      <a:r>
                        <a:rPr/>
                        <a:t>0.07</a:t>
                      </a:r>
                    </a:p>
                  </a:txBody>
                </a:tc>
              </a:tr>
              <a:tr h="0">
                <a:tc>
                  <a:txBody>
                    <a:bodyPr/>
                    <a:lstStyle/>
                    <a:p>
                      <a:pPr lvl="0" marL="0" indent="0" algn="l">
                        <a:buNone/>
                      </a:pPr>
                      <a:r>
                        <a:rPr/>
                        <a:t>A</a:t>
                      </a:r>
                      <a:r>
                        <a:rPr/>
                        <a:t> </a:t>
                      </a:r>
                      <a:r>
                        <a:rPr/>
                        <a:t>-</a:t>
                      </a:r>
                      <a:r>
                        <a:rPr/>
                        <a:t> </a:t>
                      </a:r>
                      <a:r>
                        <a:rPr/>
                        <a:t>C</a:t>
                      </a:r>
                    </a:p>
                  </a:txBody>
                </a:tc>
                <a:tc>
                  <a:txBody>
                    <a:bodyPr/>
                    <a:lstStyle/>
                    <a:p>
                      <a:pPr lvl="0" marL="0" indent="0" algn="ctr">
                        <a:buNone/>
                      </a:pPr>
                      <a:r>
                        <a:rPr/>
                        <a:t>5.59</a:t>
                      </a:r>
                    </a:p>
                  </a:txBody>
                </a:tc>
                <a:tc>
                  <a:txBody>
                    <a:bodyPr/>
                    <a:lstStyle/>
                    <a:p>
                      <a:pPr lvl="0" marL="0" indent="0" algn="ctr">
                        <a:buNone/>
                      </a:pPr>
                      <a:r>
                        <a:rPr/>
                        <a:t>-0.53</a:t>
                      </a:r>
                    </a:p>
                  </a:txBody>
                </a:tc>
                <a:tc>
                  <a:txBody>
                    <a:bodyPr/>
                    <a:lstStyle/>
                    <a:p>
                      <a:pPr lvl="0" marL="0" indent="0" algn="ctr">
                        <a:buNone/>
                      </a:pPr>
                      <a:r>
                        <a:rPr/>
                        <a:t>1.53</a:t>
                      </a:r>
                    </a:p>
                  </a:txBody>
                </a:tc>
              </a:tr>
              <a:tr h="0">
                <a:tc>
                  <a:txBody>
                    <a:bodyPr/>
                    <a:lstStyle/>
                    <a:p>
                      <a:pPr lvl="0" marL="0" indent="0" algn="l">
                        <a:buNone/>
                      </a:pPr>
                      <a:r>
                        <a:rPr/>
                        <a:t>B</a:t>
                      </a:r>
                      <a:r>
                        <a:rPr/>
                        <a:t> </a:t>
                      </a:r>
                      <a:r>
                        <a:rPr/>
                        <a:t>-</a:t>
                      </a:r>
                      <a:r>
                        <a:rPr/>
                        <a:t> </a:t>
                      </a:r>
                      <a:r>
                        <a:rPr/>
                        <a:t>C</a:t>
                      </a:r>
                    </a:p>
                  </a:txBody>
                </a:tc>
                <a:tc>
                  <a:txBody>
                    <a:bodyPr/>
                    <a:lstStyle/>
                    <a:p>
                      <a:pPr lvl="0" marL="0" indent="0" algn="ctr">
                        <a:buNone/>
                      </a:pPr>
                      <a:r>
                        <a:rPr/>
                        <a:t>1.03</a:t>
                      </a:r>
                    </a:p>
                  </a:txBody>
                </a:tc>
                <a:tc>
                  <a:txBody>
                    <a:bodyPr/>
                    <a:lstStyle/>
                    <a:p>
                      <a:pPr lvl="0" marL="0" indent="0" algn="ctr">
                        <a:buNone/>
                      </a:pPr>
                      <a:r>
                        <a:rPr/>
                        <a:t>-0.67</a:t>
                      </a:r>
                    </a:p>
                  </a:txBody>
                </a:tc>
                <a:tc>
                  <a:txBody>
                    <a:bodyPr/>
                    <a:lstStyle/>
                    <a:p>
                      <a:pPr lvl="0" marL="0" indent="0" algn="ctr">
                        <a:buNone/>
                      </a:pPr>
                      <a:r>
                        <a:rPr/>
                        <a:t>1.67</a:t>
                      </a:r>
                    </a:p>
                  </a:txBody>
                </a:tc>
              </a:tr>
            </a:tbl>
          </a:graphicData>
        </a:graphic>
      </p:graphicFrame>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Avec</a:t>
            </a:r>
            <a:r>
              <a:rPr/>
              <a:t> </a:t>
            </a:r>
            <a:r>
              <a:rPr/>
              <a:t>R</a:t>
            </a:r>
            <a:r>
              <a:rPr/>
              <a:t> </a:t>
            </a:r>
            <a:r>
              <a:rPr/>
              <a:t>(1)</a:t>
            </a:r>
            <a:r>
              <a:rPr/>
              <a:t> </a:t>
            </a:r>
            <a:r>
              <a:rPr/>
              <a:t>:</a:t>
            </a:r>
            <a:r>
              <a:rPr/>
              <a:t> </a:t>
            </a:r>
            <a:r>
              <a:rPr/>
              <a:t>distance</a:t>
            </a:r>
            <a:r>
              <a:rPr/>
              <a:t> </a:t>
            </a:r>
            <a:r>
              <a:rPr/>
              <a:t>entre</a:t>
            </a:r>
            <a:r>
              <a:rPr/>
              <a:t> </a:t>
            </a:r>
            <a:r>
              <a:rPr/>
              <a:t>deux</a:t>
            </a:r>
            <a:r>
              <a:rPr/>
              <a:t> </a:t>
            </a:r>
            <a:r>
              <a:rPr/>
              <a:t>individus</a:t>
            </a:r>
          </a:p>
        </p:txBody>
      </p:sp>
      <p:sp>
        <p:nvSpPr>
          <p:cNvPr id="3" name="Content Placeholder 2"/>
          <p:cNvSpPr>
            <a:spLocks noGrp="1"/>
          </p:cNvSpPr>
          <p:nvPr>
            <p:ph idx="1"/>
          </p:nvPr>
        </p:nvSpPr>
        <p:spPr/>
        <p:txBody>
          <a:bodyPr/>
          <a:lstStyle/>
          <a:p>
            <a:pPr lvl="1"/>
            <a:r>
              <a:rPr/>
              <a:t>on utilise la fonction </a:t>
            </a:r>
            <a:r>
              <a:rPr>
                <a:latin typeface="Courier"/>
              </a:rPr>
              <a:t>dist()</a:t>
            </a:r>
            <a:r>
              <a:rPr/>
              <a:t> avec l’option </a:t>
            </a:r>
            <a:r>
              <a:rPr>
                <a:latin typeface="Courier"/>
              </a:rPr>
              <a:t>method = "euclidean", "manhattan", ...</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0">
                <a:tc>
                  <a:txBody>
                    <a:bodyPr/>
                    <a:lstStyle/>
                    <a:p>
                      <a:endParaRPr/>
                    </a:p>
                  </a:txBody>
                  <a:tcPr/>
                </a:tc>
                <a:tc>
                  <a:txBody>
                    <a:bodyPr/>
                    <a:lstStyle/>
                    <a:p>
                      <a:pPr lvl="0" marL="0" indent="0" algn="r">
                        <a:buNone/>
                      </a:pPr>
                      <a:r>
                        <a:rPr/>
                        <a:t>t1</a:t>
                      </a:r>
                    </a:p>
                  </a:txBody>
                  <a:tcPr/>
                </a:tc>
                <a:tc>
                  <a:txBody>
                    <a:bodyPr/>
                    <a:lstStyle/>
                    <a:p>
                      <a:pPr lvl="0" marL="0" indent="0" algn="r">
                        <a:buNone/>
                      </a:pPr>
                      <a:r>
                        <a:rPr/>
                        <a:t>t2</a:t>
                      </a:r>
                    </a:p>
                  </a:txBody>
                  <a:tcPr/>
                </a:tc>
                <a:tc>
                  <a:txBody>
                    <a:bodyPr/>
                    <a:lstStyle/>
                    <a:p>
                      <a:pPr lvl="0" marL="0" indent="0" algn="r">
                        <a:buNone/>
                      </a:pPr>
                      <a:r>
                        <a:rPr/>
                        <a:t>t3</a:t>
                      </a:r>
                    </a:p>
                  </a:txBody>
                  <a:tcPr/>
                </a:tc>
                <a:tc>
                  <a:txBody>
                    <a:bodyPr/>
                    <a:lstStyle/>
                    <a:p>
                      <a:pPr lvl="0" marL="0" indent="0" algn="r">
                        <a:buNone/>
                      </a:pPr>
                      <a:r>
                        <a:rPr/>
                        <a:t>t4</a:t>
                      </a:r>
                    </a:p>
                  </a:txBody>
                  <a:tcPr/>
                </a:tc>
                <a:tc>
                  <a:txBody>
                    <a:bodyPr/>
                    <a:lstStyle/>
                    <a:p>
                      <a:pPr lvl="0" marL="0" indent="0" algn="r">
                        <a:buNone/>
                      </a:pPr>
                      <a:r>
                        <a:rPr/>
                        <a:t>t5</a:t>
                      </a:r>
                    </a:p>
                  </a:txBody>
                  <a:tcPr/>
                </a:tc>
              </a:tr>
              <a:tr h="0">
                <a:tc>
                  <a:txBody>
                    <a:bodyPr/>
                    <a:lstStyle/>
                    <a:p>
                      <a:pPr lvl="0" marL="0" indent="0" algn="l">
                        <a:buNone/>
                      </a:pPr>
                      <a:r>
                        <a:rPr/>
                        <a:t>X</a:t>
                      </a:r>
                    </a:p>
                  </a:txBody>
                </a:tc>
                <a:tc>
                  <a:txBody>
                    <a:bodyPr/>
                    <a:lstStyle/>
                    <a:p>
                      <a:pPr lvl="0" marL="0" indent="0" algn="r">
                        <a:buNone/>
                      </a:pPr>
                      <a:r>
                        <a:rPr/>
                        <a:t>1.21</a:t>
                      </a:r>
                    </a:p>
                  </a:txBody>
                </a:tc>
                <a:tc>
                  <a:txBody>
                    <a:bodyPr/>
                    <a:lstStyle/>
                    <a:p>
                      <a:pPr lvl="0" marL="0" indent="0" algn="r">
                        <a:buNone/>
                      </a:pPr>
                      <a:r>
                        <a:rPr/>
                        <a:t>3.01</a:t>
                      </a:r>
                    </a:p>
                  </a:txBody>
                </a:tc>
                <a:tc>
                  <a:txBody>
                    <a:bodyPr/>
                    <a:lstStyle/>
                    <a:p>
                      <a:pPr lvl="0" marL="0" indent="0" algn="r">
                        <a:buNone/>
                      </a:pPr>
                      <a:r>
                        <a:rPr/>
                        <a:t>4.72</a:t>
                      </a:r>
                    </a:p>
                  </a:txBody>
                </a:tc>
                <a:tc>
                  <a:txBody>
                    <a:bodyPr/>
                    <a:lstStyle/>
                    <a:p>
                      <a:pPr lvl="0" marL="0" indent="0" algn="r">
                        <a:buNone/>
                      </a:pPr>
                      <a:r>
                        <a:rPr/>
                        <a:t>4.40</a:t>
                      </a:r>
                    </a:p>
                  </a:txBody>
                </a:tc>
                <a:tc>
                  <a:txBody>
                    <a:bodyPr/>
                    <a:lstStyle/>
                    <a:p>
                      <a:pPr lvl="0" marL="0" indent="0" algn="r">
                        <a:buNone/>
                      </a:pPr>
                      <a:r>
                        <a:rPr/>
                        <a:t>4.36</a:t>
                      </a:r>
                    </a:p>
                  </a:txBody>
                </a:tc>
              </a:tr>
              <a:tr h="0">
                <a:tc>
                  <a:txBody>
                    <a:bodyPr/>
                    <a:lstStyle/>
                    <a:p>
                      <a:pPr lvl="0" marL="0" indent="0" algn="l">
                        <a:buNone/>
                      </a:pPr>
                      <a:r>
                        <a:rPr/>
                        <a:t>Y</a:t>
                      </a:r>
                    </a:p>
                  </a:txBody>
                </a:tc>
                <a:tc>
                  <a:txBody>
                    <a:bodyPr/>
                    <a:lstStyle/>
                    <a:p>
                      <a:pPr lvl="0" marL="0" indent="0" algn="r">
                        <a:buNone/>
                      </a:pPr>
                      <a:r>
                        <a:rPr/>
                        <a:t>3.69</a:t>
                      </a:r>
                    </a:p>
                  </a:txBody>
                </a:tc>
                <a:tc>
                  <a:txBody>
                    <a:bodyPr/>
                    <a:lstStyle/>
                    <a:p>
                      <a:pPr lvl="0" marL="0" indent="0" algn="r">
                        <a:buNone/>
                      </a:pPr>
                      <a:r>
                        <a:rPr/>
                        <a:t>2.54</a:t>
                      </a:r>
                    </a:p>
                  </a:txBody>
                </a:tc>
                <a:tc>
                  <a:txBody>
                    <a:bodyPr/>
                    <a:lstStyle/>
                    <a:p>
                      <a:pPr lvl="0" marL="0" indent="0" algn="r">
                        <a:buNone/>
                      </a:pPr>
                      <a:r>
                        <a:rPr/>
                        <a:t>3.77</a:t>
                      </a:r>
                    </a:p>
                  </a:txBody>
                </a:tc>
                <a:tc>
                  <a:txBody>
                    <a:bodyPr/>
                    <a:lstStyle/>
                    <a:p>
                      <a:pPr lvl="0" marL="0" indent="0" algn="r">
                        <a:buNone/>
                      </a:pPr>
                      <a:r>
                        <a:rPr/>
                        <a:t>2.17</a:t>
                      </a:r>
                    </a:p>
                  </a:txBody>
                </a:tc>
                <a:tc>
                  <a:txBody>
                    <a:bodyPr/>
                    <a:lstStyle/>
                    <a:p>
                      <a:pPr lvl="0" marL="0" indent="0" algn="r">
                        <a:buNone/>
                      </a:pPr>
                      <a:r>
                        <a:rPr/>
                        <a:t>2.45</a:t>
                      </a:r>
                    </a:p>
                  </a:txBody>
                </a:tc>
              </a:tr>
            </a:tbl>
          </a:graphicData>
        </a:graphic>
      </p:graphicFrame>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distance euclidienne : </a:t>
            </a:r>
            <a:r>
              <a:rPr>
                <a:latin typeface="Courier"/>
              </a:rPr>
              <a:t>dist(mat.xy) =</a:t>
            </a:r>
            <a:r>
              <a:rPr/>
              <a:t> 3.99</a:t>
            </a:r>
          </a:p>
          <a:p>
            <a:pPr lvl="0" marL="0" indent="0">
              <a:buNone/>
            </a:pPr>
            <a:r>
              <a:rPr/>
              <a:t>distance de manhattan = </a:t>
            </a:r>
            <a:r>
              <a:rPr>
                <a:latin typeface="Courier"/>
              </a:rPr>
              <a:t>dist(mat.xy, method = "manhattan")</a:t>
            </a:r>
            <a:r>
              <a:rPr/>
              <a:t> 8.06</a:t>
            </a:r>
          </a:p>
          <a:p>
            <a:pPr lvl="1"/>
            <a:r>
              <a:rPr/>
              <a:t>on utilise la fonction </a:t>
            </a:r>
            <a:r>
              <a:rPr>
                <a:latin typeface="Courier"/>
              </a:rPr>
              <a:t>1 - cor()</a:t>
            </a:r>
            <a:r>
              <a:rPr/>
              <a:t> avec l’option </a:t>
            </a:r>
            <a:r>
              <a:rPr>
                <a:latin typeface="Courier"/>
              </a:rPr>
              <a:t>method = "pearson", "spearman", ...</a:t>
            </a:r>
          </a:p>
          <a:p>
            <a:pPr lvl="0" marL="0" indent="0">
              <a:buNone/>
            </a:pPr>
            <a:r>
              <a:rPr/>
              <a:t>distance de corrélation = </a:t>
            </a:r>
            <a:r>
              <a:rPr>
                <a:latin typeface="Courier"/>
              </a:rPr>
              <a:t>1-cor(t(mat.xy)</a:t>
            </a:r>
            <a:r>
              <a:rPr/>
              <a:t> 1.37</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Avec</a:t>
            </a:r>
            <a:r>
              <a:rPr/>
              <a:t> </a:t>
            </a:r>
            <a:r>
              <a:rPr/>
              <a:t>R</a:t>
            </a:r>
            <a:r>
              <a:rPr/>
              <a:t> </a:t>
            </a:r>
            <a:r>
              <a:rPr/>
              <a:t>(2)</a:t>
            </a:r>
            <a:r>
              <a:rPr/>
              <a:t> </a:t>
            </a:r>
            <a:r>
              <a:rPr/>
              <a:t>:</a:t>
            </a:r>
            <a:r>
              <a:rPr/>
              <a:t> </a:t>
            </a:r>
            <a:r>
              <a:rPr/>
              <a:t>distance</a:t>
            </a:r>
            <a:r>
              <a:rPr/>
              <a:t> </a:t>
            </a:r>
            <a:r>
              <a:rPr/>
              <a:t>entre</a:t>
            </a:r>
            <a:r>
              <a:rPr/>
              <a:t> </a:t>
            </a:r>
            <a:r>
              <a:rPr/>
              <a:t>individus</a:t>
            </a:r>
            <a:r>
              <a:rPr/>
              <a:t> </a:t>
            </a:r>
            <a:r>
              <a:rPr/>
              <a:t>d’un</a:t>
            </a:r>
            <a:r>
              <a:rPr/>
              <a:t> </a:t>
            </a:r>
            <a:r>
              <a:rPr/>
              <a:t>nuage</a:t>
            </a:r>
            <a:r>
              <a:rPr/>
              <a:t> </a:t>
            </a:r>
            <a:r>
              <a:rPr/>
              <a:t>de</a:t>
            </a:r>
            <a:r>
              <a:rPr/>
              <a:t> </a:t>
            </a:r>
            <a:r>
              <a:rPr/>
              <a:t>points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distance euclidienne, de 5 individus choisis au hasard</a:t>
                </a:r>
              </a:p>
              <a:p>
                <a:pPr lvl="0" indent="0">
                  <a:buNone/>
                </a:pPr>
                <a:r>
                  <a:rPr>
                    <a:latin typeface="Courier"/>
                  </a:rPr>
                  <a:t>                   ENSG00000001629.9 ENSG00000005483.20 ENSG00000005339.14 ENSG00000000457.13
ENSG00000005483.20                18                                                         
ENSG00000005339.14                31                 22                                      
ENSG00000000457.13                33                 41                 54                   
ENSG00000005889.15                21                 26                 40                 27</a:t>
                </a:r>
              </a:p>
              <a:p>
                <a:pPr lvl="1"/>
                <a:r>
                  <a:rPr/>
                  <a:t>distance de corrélation : </a:t>
                </a:r>
                <a14:m>
                  <m:oMath xmlns:m="http://schemas.openxmlformats.org/officeDocument/2006/math">
                    <m:r>
                      <m:t>d</m:t>
                    </m:r>
                    <m:r>
                      <m:rPr>
                        <m:sty m:val="p"/>
                      </m:rPr>
                      <m:t>=</m:t>
                    </m:r>
                    <m:r>
                      <m:t>1</m:t>
                    </m:r>
                    <m:r>
                      <m:rPr>
                        <m:sty m:val="p"/>
                      </m:rPr>
                      <m:t>−</m:t>
                    </m:r>
                    <m:r>
                      <m:t>r</m:t>
                    </m:r>
                  </m:oMath>
                </a14:m>
              </a:p>
              <a:p>
                <a:pPr lvl="0" indent="0">
                  <a:buNone/>
                </a:pPr>
                <a:r>
                  <a:rPr>
                    <a:latin typeface="Courier"/>
                  </a:rPr>
                  <a:t>                   ENSG00000001629.9 ENSG00000005483.20 ENSG00000005339.14 ENSG00000000457.13
ENSG00000005483.20              0.38                                                         
ENSG00000005339.14              0.63               0.45                                      
ENSG00000000457.13              0.87               0.75               0.81                   
ENSG00000005889.15              0.54               0.43               0.60               0.82</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Avec</a:t>
            </a:r>
            <a:r>
              <a:rPr/>
              <a:t> </a:t>
            </a:r>
            <a:r>
              <a:rPr/>
              <a:t>R</a:t>
            </a:r>
            <a:r>
              <a:rPr/>
              <a:t> </a:t>
            </a:r>
            <a:r>
              <a:rPr/>
              <a:t>(3)</a:t>
            </a:r>
            <a:r>
              <a:rPr/>
              <a:t> </a:t>
            </a:r>
            <a:r>
              <a:rPr/>
              <a:t>:</a:t>
            </a:r>
            <a:r>
              <a:rPr/>
              <a:t> </a:t>
            </a:r>
            <a:r>
              <a:rPr/>
              <a:t>distance</a:t>
            </a:r>
            <a:r>
              <a:rPr/>
              <a:t> </a:t>
            </a:r>
            <a:r>
              <a:rPr/>
              <a:t>entre</a:t>
            </a:r>
            <a:r>
              <a:rPr/>
              <a:t> </a:t>
            </a:r>
            <a:r>
              <a:rPr/>
              <a:t>variables</a:t>
            </a:r>
            <a:r>
              <a:rPr/>
              <a:t> </a:t>
            </a:r>
            <a:r>
              <a:rPr/>
              <a:t>décrivant</a:t>
            </a:r>
            <a:r>
              <a:rPr/>
              <a:t> </a:t>
            </a:r>
            <a:r>
              <a:rPr/>
              <a:t>le</a:t>
            </a:r>
            <a:r>
              <a:rPr/>
              <a:t> </a:t>
            </a:r>
            <a:r>
              <a:rPr/>
              <a:t>nuage</a:t>
            </a:r>
            <a:r>
              <a:rPr/>
              <a:t> </a:t>
            </a:r>
            <a:r>
              <a:rPr/>
              <a:t>de</a:t>
            </a:r>
            <a:r>
              <a:rPr/>
              <a:t> </a:t>
            </a:r>
            <a:r>
              <a:rPr/>
              <a:t>points</a:t>
            </a:r>
          </a:p>
        </p:txBody>
      </p:sp>
      <p:sp>
        <p:nvSpPr>
          <p:cNvPr id="3" name="Content Placeholder 2"/>
          <p:cNvSpPr>
            <a:spLocks noGrp="1"/>
          </p:cNvSpPr>
          <p:nvPr>
            <p:ph idx="1"/>
          </p:nvPr>
        </p:nvSpPr>
        <p:spPr/>
        <p:txBody>
          <a:bodyPr/>
          <a:lstStyle/>
          <a:p>
            <a:pPr lvl="0" indent="0">
              <a:buNone/>
            </a:pPr>
            <a:r>
              <a:rPr>
                <a:latin typeface="Courier"/>
              </a:rPr>
              <a:t>                                      X1AB92ADA.637E.4A42.A39A.70CEEEA41AE3 DA98A67C.F11F.41D3.8223.1161EBFF8B58 X06CCFD0F.7FB8.471E.B823.C7876582D6FC A33B2F42.6EC6.4FB2.8BE5.542407A0382E D021A258.8713.4383.9DCA.45E2F54A0411
DA98A67C.F11F.41D3.8223.1161EBFF8B58                                  0.411                                                                                                                                                     
X06CCFD0F.7FB8.471E.B823.C7876582D6FC                                 0.060                                0.552                                                                                                                
A33B2F42.6EC6.4FB2.8BE5.542407A0382E                                  0.391                                0.777                                 0.570                                                                          
D021A258.8713.4383.9DCA.45E2F54A0411                                  0.327                                0.063                                 0.420                                0.930                                     
C705FA90.D9AA.4949.BACA.1C022A14CB03                                  0.990                                1.507                                 0.698                                1.460                                1.228</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Les</a:t>
            </a:r>
            <a:r>
              <a:rPr/>
              <a:t> </a:t>
            </a:r>
            <a:r>
              <a:rPr/>
              <a:t>données</a:t>
            </a:r>
            <a:r>
              <a:rPr/>
              <a:t> </a:t>
            </a:r>
            <a:r>
              <a:rPr/>
              <a:t>:</a:t>
            </a:r>
            <a:r>
              <a:rPr/>
              <a:t> </a:t>
            </a:r>
            <a:r>
              <a:rPr/>
              <a:t>TCGA</a:t>
            </a:r>
            <a:r>
              <a:rPr/>
              <a:t> </a:t>
            </a:r>
            <a:r>
              <a:rPr/>
              <a:t>(1)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Les données sont issues de la base </a:t>
                </a:r>
                <a:r>
                  <a:rPr>
                    <a:hlinkClick r:id="rId2"/>
                  </a:rPr>
                  <a:t>Recount2</a:t>
                </a:r>
                <a:r>
                  <a:rPr/>
                  <a:t>. Nous avons sélectionné l’étude </a:t>
                </a:r>
                <a:r>
                  <a:rPr b="1">
                    <a:hlinkClick r:id="rId3"/>
                  </a:rPr>
                  <a:t>TCGA : The Cancer Genome Atlas</a:t>
                </a:r>
                <a:r>
                  <a:rPr/>
                  <a:t>, regroupant des données RNA-seq pour plus de 12.000 patients souffrant de différents types de cancer. Nous nous intéressons ici uniquement aux données </a:t>
                </a:r>
                <a:r>
                  <a:rPr b="1"/>
                  <a:t>Breast Invasive Cancer</a:t>
                </a:r>
                <a:r>
                  <a:rPr/>
                  <a:t> (</a:t>
                </a:r>
                <a:r>
                  <a:rPr b="1"/>
                  <a:t>BIC</a:t>
                </a:r>
                <a:r>
                  <a:rPr/>
                  <a:t>) concernant le cancer du sein.</a:t>
                </a:r>
              </a:p>
              <a:p>
                <a:pPr lvl="0" marL="0" indent="0">
                  <a:buNone/>
                </a:pPr>
                <a:r>
                  <a:rPr/>
                  <a:t>Les données ont été préparées pour vous, selon la procédure détaillée au cours sur l’analyse différentielle de données RNA-seq.</a:t>
                </a:r>
              </a:p>
              <a:p>
                <a:pPr lvl="1">
                  <a:buAutoNum type="arabicPeriod"/>
                </a:pPr>
                <a:r>
                  <a:rPr/>
                  <a:t>Filtrage des gènes à variance nulle et de ceux contenant trop de zéros.</a:t>
                </a:r>
              </a:p>
              <a:p>
                <a:pPr lvl="1">
                  <a:buAutoNum type="arabicPeriod"/>
                </a:pPr>
                <a:r>
                  <a:rPr/>
                  <a:t>Normalisation (méthode robuste aux outliers)</a:t>
                </a:r>
              </a:p>
              <a:p>
                <a:pPr lvl="1">
                  <a:buAutoNum type="arabicPeriod"/>
                </a:pPr>
                <a:r>
                  <a:rPr/>
                  <a:t>Analyse différentielle multi-groupes (en utilisant le package Bioconductor </a:t>
                </a:r>
                <a:r>
                  <a:rPr>
                    <a:latin typeface="Courier"/>
                  </a:rPr>
                  <a:t>edgeR</a:t>
                </a:r>
                <a:r>
                  <a:rPr/>
                  <a:t>).</a:t>
                </a:r>
              </a:p>
              <a:p>
                <a:pPr lvl="1">
                  <a:buAutoNum type="arabicPeriod"/>
                </a:pPr>
                <a:r>
                  <a:rPr/>
                  <a:t>Correction des P-valeurs pour tenir compte des tests multiples (nous avons testé ici ~20.000 gènes). Nous estimons le False Discovery Rate (FDR) selon la méthode de Benjamini-Hochberg (fonction R </a:t>
                </a:r>
                <a:r>
                  <a:rPr>
                    <a:latin typeface="Courier"/>
                  </a:rPr>
                  <a:t>p.adjust(all.pvalues, method="fdr")</a:t>
                </a:r>
                <a:r>
                  <a:rPr/>
                  <a:t>).</a:t>
                </a:r>
              </a:p>
              <a:p>
                <a:pPr lvl="1">
                  <a:buAutoNum type="arabicPeriod"/>
                </a:pPr>
                <a:r>
                  <a:rPr/>
                  <a:t>Sélection de gènes différentiellement exprimés sur base d’un seuil </a:t>
                </a:r>
                <a14:m>
                  <m:oMath xmlns:m="http://schemas.openxmlformats.org/officeDocument/2006/math">
                    <m:r>
                      <m:t>α</m:t>
                    </m:r>
                    <m:r>
                      <m:rPr>
                        <m:sty m:val="p"/>
                      </m:rPr>
                      <m:t>=</m:t>
                    </m:r>
                    <m:r>
                      <m:t>0.05</m:t>
                    </m:r>
                  </m:oMath>
                </a14:m>
                <a:r>
                  <a:rPr/>
                  <a:t> appliqué au FDR.</a:t>
                </a:r>
              </a:p>
            </p:txBody>
          </p:sp>
        </mc:Choice>
      </mc:AlternateContent>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entre</a:t>
            </a:r>
            <a:r>
              <a:rPr/>
              <a:t> </a:t>
            </a:r>
            <a:r>
              <a:rPr/>
              <a:t>groupes</a:t>
            </a:r>
            <a:r>
              <a:rPr/>
              <a:t> </a:t>
            </a:r>
            <a:r>
              <a:rPr/>
              <a:t>(1)</a:t>
            </a:r>
          </a:p>
        </p:txBody>
      </p:sp>
      <p:pic>
        <p:nvPicPr>
          <p:cNvPr descr="figures/TCGA_group_distances_1-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entre</a:t>
            </a:r>
            <a:r>
              <a:rPr/>
              <a:t> </a:t>
            </a:r>
            <a:r>
              <a:rPr/>
              <a:t>groupes</a:t>
            </a:r>
            <a:r>
              <a:rPr/>
              <a:t> </a:t>
            </a:r>
            <a:r>
              <a:rPr/>
              <a:t>(2)</a:t>
            </a:r>
          </a:p>
        </p:txBody>
      </p:sp>
      <p:pic>
        <p:nvPicPr>
          <p:cNvPr descr="img/groupes.png" id="0" name="Picture 1"/>
          <p:cNvPicPr>
            <a:picLocks noGrp="1" noChangeAspect="1"/>
          </p:cNvPicPr>
          <p:nvPr/>
        </p:nvPicPr>
        <p:blipFill>
          <a:blip r:embed="rId2"/>
          <a:stretch>
            <a:fillRect/>
          </a:stretch>
        </p:blipFill>
        <p:spPr bwMode="auto">
          <a:xfrm>
            <a:off x="1028700" y="1600200"/>
            <a:ext cx="70739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Les</a:t>
            </a:r>
            <a:r>
              <a:rPr/>
              <a:t> </a:t>
            </a:r>
            <a:r>
              <a:rPr/>
              <a:t>données</a:t>
            </a:r>
          </a:p>
        </p:txBody>
      </p:sp>
      <p:sp>
        <p:nvSpPr>
          <p:cNvPr id="3" name="Content Placeholder 2"/>
          <p:cNvSpPr>
            <a:spLocks noGrp="1"/>
          </p:cNvSpPr>
          <p:nvPr>
            <p:ph idx="1"/>
          </p:nvPr>
        </p:nvSpPr>
        <p:spPr/>
        <p:txBody>
          <a:bodyPr/>
          <a:lstStyle/>
          <a:p>
            <a:pPr lvl="0" marL="0" indent="0">
              <a:buNone/>
            </a:pPr>
            <a:r>
              <a:rPr/>
              <a:t>Revenons à nos données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Visualisation</a:t>
            </a:r>
            <a:r>
              <a:rPr/>
              <a:t> </a:t>
            </a:r>
            <a:r>
              <a:rPr/>
              <a:t>des</a:t>
            </a:r>
            <a:r>
              <a:rPr/>
              <a:t> </a:t>
            </a:r>
            <a:r>
              <a:rPr/>
              <a:t>données</a:t>
            </a:r>
            <a:r>
              <a:rPr/>
              <a:t> </a:t>
            </a:r>
            <a:r>
              <a:rPr/>
              <a:t>(1)</a:t>
            </a:r>
          </a:p>
        </p:txBody>
      </p:sp>
      <p:sp>
        <p:nvSpPr>
          <p:cNvPr id="3" name="Content Placeholder 2"/>
          <p:cNvSpPr>
            <a:spLocks noGrp="1"/>
          </p:cNvSpPr>
          <p:nvPr>
            <p:ph idx="1"/>
          </p:nvPr>
        </p:nvSpPr>
        <p:spPr/>
        <p:txBody>
          <a:bodyPr/>
          <a:lstStyle/>
          <a:p>
            <a:pPr lvl="0" marL="0" indent="0">
              <a:buNone/>
            </a:pPr>
            <a:r>
              <a:rPr/>
              <a:t>On peut ensuite essayer de visualiser les données</a:t>
            </a:r>
          </a:p>
          <a:p>
            <a:pPr lvl="1"/>
            <a:r>
              <a:rPr/>
              <a:t>par un </a:t>
            </a:r>
            <a:r>
              <a:rPr>
                <a:latin typeface="Courier"/>
              </a:rPr>
              <a:t>plot</a:t>
            </a:r>
            <a:r>
              <a:rPr/>
              <a:t> (</a:t>
            </a:r>
            <a:r>
              <a:rPr b="1"/>
              <a:t>!</a:t>
            </a:r>
            <a:r>
              <a:rPr/>
              <a:t> ne pas faire si “grosses” données)</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lot_4variables-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Visualisation</a:t>
            </a:r>
            <a:r>
              <a:rPr/>
              <a:t> </a:t>
            </a:r>
            <a:r>
              <a:rPr/>
              <a:t>des</a:t>
            </a:r>
            <a:r>
              <a:rPr/>
              <a:t> </a:t>
            </a:r>
            <a:r>
              <a:rPr/>
              <a:t>données</a:t>
            </a:r>
            <a:r>
              <a:rPr/>
              <a:t> </a:t>
            </a:r>
            <a:r>
              <a:rPr/>
              <a:t>(2)</a:t>
            </a:r>
          </a:p>
        </p:txBody>
      </p:sp>
      <p:sp>
        <p:nvSpPr>
          <p:cNvPr id="3" name="Content Placeholder 2"/>
          <p:cNvSpPr>
            <a:spLocks noGrp="1"/>
          </p:cNvSpPr>
          <p:nvPr>
            <p:ph idx="1"/>
          </p:nvPr>
        </p:nvSpPr>
        <p:spPr/>
        <p:txBody>
          <a:bodyPr/>
          <a:lstStyle/>
          <a:p>
            <a:pPr lvl="1"/>
            <a:r>
              <a:rPr/>
              <a:t>par un </a:t>
            </a:r>
            <a:r>
              <a:rPr>
                <a:latin typeface="Courier"/>
              </a:rPr>
              <a:t>boxplot</a:t>
            </a:r>
            <a:r>
              <a:rPr/>
              <a:t> (</a:t>
            </a:r>
            <a:r>
              <a:rPr b="1"/>
              <a:t>!</a:t>
            </a:r>
            <a:r>
              <a:rPr/>
              <a:t> ne pas faire si “grosses” données)</a:t>
            </a:r>
          </a:p>
          <a:p>
            <a:pPr lvl="0" indent="0">
              <a:buNone/>
            </a:pPr>
            <a:r>
              <a:rPr>
                <a:solidFill>
                  <a:srgbClr val="06287E"/>
                </a:solidFill>
                <a:latin typeface="Courier"/>
              </a:rPr>
              <a:t>boxplot</a:t>
            </a:r>
            <a:r>
              <a:rPr>
                <a:latin typeface="Courier"/>
              </a:rPr>
              <a:t>(BIC_expr[, </a:t>
            </a:r>
            <a:r>
              <a:rPr>
                <a:solidFill>
                  <a:srgbClr val="06287E"/>
                </a:solidFill>
                <a:latin typeface="Courier"/>
              </a:rPr>
              <a:t>sample</a:t>
            </a:r>
            <a:r>
              <a:rPr>
                <a:latin typeface="Courier"/>
              </a:rPr>
              <a:t>(</a:t>
            </a:r>
            <a:r>
              <a:rPr>
                <a:solidFill>
                  <a:srgbClr val="40A070"/>
                </a:solidFill>
                <a:latin typeface="Courier"/>
              </a:rPr>
              <a:t>1</a:t>
            </a:r>
            <a:r>
              <a:rPr>
                <a:solidFill>
                  <a:srgbClr val="4070A0"/>
                </a:solidFill>
                <a:latin typeface="Courier"/>
              </a:rPr>
              <a:t>:</a:t>
            </a:r>
            <a:r>
              <a:rPr>
                <a:solidFill>
                  <a:srgbClr val="06287E"/>
                </a:solidFill>
                <a:latin typeface="Courier"/>
              </a:rPr>
              <a:t>ncol</a:t>
            </a:r>
            <a:r>
              <a:rPr>
                <a:latin typeface="Courier"/>
              </a:rPr>
              <a:t>(BIC_expr), </a:t>
            </a:r>
            <a:r>
              <a:rPr>
                <a:solidFill>
                  <a:srgbClr val="40A070"/>
                </a:solidFill>
                <a:latin typeface="Courier"/>
              </a:rPr>
              <a:t>30</a:t>
            </a:r>
            <a:r>
              <a:rPr>
                <a:latin typeface="Courier"/>
              </a:rPr>
              <a:t>)], </a:t>
            </a:r>
            <a:r>
              <a:rPr>
                <a:solidFill>
                  <a:srgbClr val="7D9029"/>
                </a:solidFill>
                <a:latin typeface="Courier"/>
              </a:rPr>
              <a:t>las =</a:t>
            </a:r>
            <a:r>
              <a:rPr>
                <a:latin typeface="Courier"/>
              </a:rPr>
              <a:t> </a:t>
            </a:r>
            <a:r>
              <a:rPr>
                <a:solidFill>
                  <a:srgbClr val="40A070"/>
                </a:solidFill>
                <a:latin typeface="Courier"/>
              </a:rPr>
              <a:t>2</a:t>
            </a:r>
            <a:r>
              <a:rPr>
                <a:latin typeface="Courier"/>
              </a:rPr>
              <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boxplot_4variables-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Préparation</a:t>
            </a:r>
            <a:r>
              <a:rPr/>
              <a:t> </a:t>
            </a:r>
            <a:r>
              <a:rPr/>
              <a:t>des</a:t>
            </a:r>
            <a:r>
              <a:rPr/>
              <a:t> </a:t>
            </a:r>
            <a:r>
              <a:rPr/>
              <a:t>données (1) :</a:t>
            </a:r>
            <a:r>
              <a:rPr/>
              <a:t> </a:t>
            </a:r>
            <a:r>
              <a:rPr/>
              <a:t>variables</a:t>
            </a:r>
            <a:r>
              <a:rPr/>
              <a:t> </a:t>
            </a:r>
            <a:r>
              <a:rPr/>
              <a:t>de</a:t>
            </a:r>
            <a:r>
              <a:rPr/>
              <a:t> </a:t>
            </a:r>
            <a:r>
              <a:rPr/>
              <a:t>variance</a:t>
            </a:r>
            <a:r>
              <a:rPr/>
              <a:t> </a:t>
            </a:r>
            <a:r>
              <a:rPr/>
              <a:t>nulle</a:t>
            </a:r>
          </a:p>
        </p:txBody>
      </p:sp>
      <p:sp>
        <p:nvSpPr>
          <p:cNvPr id="3" name="Content Placeholder 2"/>
          <p:cNvSpPr>
            <a:spLocks noGrp="1"/>
          </p:cNvSpPr>
          <p:nvPr>
            <p:ph idx="1"/>
          </p:nvPr>
        </p:nvSpPr>
        <p:spPr/>
        <p:txBody>
          <a:bodyPr/>
          <a:lstStyle/>
          <a:p>
            <a:pPr lvl="0" indent="0">
              <a:buNone/>
            </a:pPr>
            <a:r>
              <a:rPr>
                <a:latin typeface="Courier"/>
              </a:rPr>
              <a:t>BIC.var </a:t>
            </a:r>
            <a:r>
              <a:rPr>
                <a:solidFill>
                  <a:srgbClr val="007020"/>
                </a:solidFill>
                <a:latin typeface="Courier"/>
              </a:rPr>
              <a:t>&lt;-</a:t>
            </a:r>
            <a:r>
              <a:rPr>
                <a:latin typeface="Courier"/>
              </a:rPr>
              <a:t> </a:t>
            </a:r>
            <a:r>
              <a:rPr>
                <a:solidFill>
                  <a:srgbClr val="06287E"/>
                </a:solidFill>
                <a:latin typeface="Courier"/>
              </a:rPr>
              <a:t>apply</a:t>
            </a:r>
            <a:r>
              <a:rPr>
                <a:latin typeface="Courier"/>
              </a:rPr>
              <a:t>(BIC_expr, </a:t>
            </a:r>
            <a:r>
              <a:rPr>
                <a:solidFill>
                  <a:srgbClr val="40A070"/>
                </a:solidFill>
                <a:latin typeface="Courier"/>
              </a:rPr>
              <a:t>2</a:t>
            </a:r>
            <a:r>
              <a:rPr>
                <a:latin typeface="Courier"/>
              </a:rPr>
              <a:t>, var)</a:t>
            </a:r>
            <a:br/>
            <a:r>
              <a:rPr>
                <a:solidFill>
                  <a:srgbClr val="06287E"/>
                </a:solidFill>
                <a:latin typeface="Courier"/>
              </a:rPr>
              <a:t>sum</a:t>
            </a:r>
            <a:r>
              <a:rPr>
                <a:latin typeface="Courier"/>
              </a:rPr>
              <a:t>(</a:t>
            </a:r>
            <a:r>
              <a:rPr>
                <a:solidFill>
                  <a:srgbClr val="06287E"/>
                </a:solidFill>
                <a:latin typeface="Courier"/>
              </a:rPr>
              <a:t>apply</a:t>
            </a:r>
            <a:r>
              <a:rPr>
                <a:latin typeface="Courier"/>
              </a:rPr>
              <a:t>(BIC_expr, </a:t>
            </a:r>
            <a:r>
              <a:rPr>
                <a:solidFill>
                  <a:srgbClr val="40A070"/>
                </a:solidFill>
                <a:latin typeface="Courier"/>
              </a:rPr>
              <a:t>2</a:t>
            </a:r>
            <a:r>
              <a:rPr>
                <a:latin typeface="Courier"/>
              </a:rPr>
              <a:t>, var) </a:t>
            </a:r>
            <a:r>
              <a:rPr>
                <a:solidFill>
                  <a:srgbClr val="4070A0"/>
                </a:solidFill>
                <a:latin typeface="Courier"/>
              </a:rPr>
              <a:t>==</a:t>
            </a:r>
            <a:r>
              <a:rPr>
                <a:latin typeface="Courier"/>
              </a:rPr>
              <a:t> </a:t>
            </a:r>
            <a:r>
              <a:rPr>
                <a:solidFill>
                  <a:srgbClr val="40A070"/>
                </a:solidFill>
                <a:latin typeface="Courier"/>
              </a:rPr>
              <a:t>0</a:t>
            </a:r>
            <a:r>
              <a:rPr>
                <a:latin typeface="Courier"/>
              </a:rPr>
              <a:t>)</a:t>
            </a:r>
          </a:p>
          <a:p>
            <a:pPr lvl="0" indent="0">
              <a:buNone/>
            </a:pPr>
            <a:r>
              <a:rPr>
                <a:latin typeface="Courier"/>
              </a:rPr>
              <a:t>[1] 0</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Préparation</a:t>
            </a:r>
            <a:r>
              <a:rPr/>
              <a:t> </a:t>
            </a:r>
            <a:r>
              <a:rPr/>
              <a:t>des</a:t>
            </a:r>
            <a:r>
              <a:rPr/>
              <a:t> </a:t>
            </a:r>
            <a:r>
              <a:rPr/>
              <a:t>données (2) :</a:t>
            </a:r>
            <a:r>
              <a:rPr/>
              <a:t> </a:t>
            </a:r>
            <a:r>
              <a:rPr/>
              <a:t>Mise</a:t>
            </a:r>
            <a:r>
              <a:rPr/>
              <a:t> </a:t>
            </a:r>
            <a:r>
              <a:rPr/>
              <a:t>à</a:t>
            </a:r>
            <a:r>
              <a:rPr/>
              <a:t> </a:t>
            </a:r>
            <a:r>
              <a:rPr/>
              <a:t>l’échelle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Afin de pouvoir considérer que toutes les variables sont à la même échelle, il est parfois nécessaire de standardiser les données.</a:t>
                </a:r>
              </a:p>
              <a:p>
                <a:pPr lvl="1"/>
                <a:r>
                  <a:rPr/>
                  <a:t>soit</a:t>
                </a:r>
              </a:p>
              <a:p>
                <a:pPr lvl="2"/>
                <a:r>
                  <a:rPr/>
                  <a:t>en centrant (ramener la moyenne / médiane de chaque variable à </a:t>
                </a:r>
                <a14:m>
                  <m:oMath xmlns:m="http://schemas.openxmlformats.org/officeDocument/2006/math">
                    <m:r>
                      <m:t>0</m:t>
                    </m:r>
                  </m:oMath>
                </a14:m>
                <a:r>
                  <a:rPr/>
                  <a:t>)</a:t>
                </a:r>
              </a:p>
              <a:p>
                <a:pPr lvl="0" indent="0">
                  <a:buNone/>
                </a:pPr>
                <a:r>
                  <a:rPr>
                    <a:latin typeface="Courier"/>
                  </a:rPr>
                  <a:t>BIC_expr.centre </a:t>
                </a:r>
                <a:r>
                  <a:rPr>
                    <a:solidFill>
                      <a:srgbClr val="007020"/>
                    </a:solidFill>
                    <a:latin typeface="Courier"/>
                  </a:rPr>
                  <a:t>&lt;-</a:t>
                </a:r>
                <a:r>
                  <a:rPr>
                    <a:latin typeface="Courier"/>
                  </a:rPr>
                  <a:t> </a:t>
                </a:r>
                <a:r>
                  <a:rPr>
                    <a:solidFill>
                      <a:srgbClr val="06287E"/>
                    </a:solidFill>
                    <a:latin typeface="Courier"/>
                  </a:rPr>
                  <a:t>scale</a:t>
                </a:r>
                <a:r>
                  <a:rPr>
                    <a:latin typeface="Courier"/>
                  </a:rPr>
                  <a:t>(BIC_expr, </a:t>
                </a:r>
                <a:r>
                  <a:rPr>
                    <a:solidFill>
                      <a:srgbClr val="7D9029"/>
                    </a:solidFill>
                    <a:latin typeface="Courier"/>
                  </a:rPr>
                  <a:t>center =</a:t>
                </a:r>
                <a:r>
                  <a:rPr>
                    <a:latin typeface="Courier"/>
                  </a:rPr>
                  <a:t> </a:t>
                </a:r>
                <a:r>
                  <a:rPr>
                    <a:solidFill>
                      <a:srgbClr val="880000"/>
                    </a:solidFill>
                    <a:latin typeface="Courier"/>
                  </a:rPr>
                  <a:t>TRUE</a:t>
                </a:r>
                <a:r>
                  <a:rPr>
                    <a:latin typeface="Courier"/>
                  </a:rPr>
                  <a:t>, </a:t>
                </a:r>
                <a:r>
                  <a:rPr>
                    <a:solidFill>
                      <a:srgbClr val="7D9029"/>
                    </a:solidFill>
                    <a:latin typeface="Courier"/>
                  </a:rPr>
                  <a:t>scale =</a:t>
                </a:r>
                <a:r>
                  <a:rPr>
                    <a:latin typeface="Courier"/>
                  </a:rPr>
                  <a:t> </a:t>
                </a:r>
                <a:r>
                  <a:rPr>
                    <a:solidFill>
                      <a:srgbClr val="880000"/>
                    </a:solidFill>
                    <a:latin typeface="Courier"/>
                  </a:rPr>
                  <a:t>FALSE</a:t>
                </a:r>
                <a:r>
                  <a:rPr>
                    <a:latin typeface="Courier"/>
                  </a:rPr>
                  <a:t>)</a:t>
                </a:r>
              </a:p>
              <a:p>
                <a:pPr lvl="1"/>
                <a:r>
                  <a:rPr/>
                  <a:t>soit</a:t>
                </a:r>
              </a:p>
              <a:p>
                <a:pPr lvl="2"/>
                <a:r>
                  <a:rPr/>
                  <a:t>en centrant (ramener la moyenne de chaque variable </a:t>
                </a:r>
                <a14:m>
                  <m:oMath xmlns:m="http://schemas.openxmlformats.org/officeDocument/2006/math">
                    <m:r>
                      <m:t>0</m:t>
                    </m:r>
                  </m:oMath>
                </a14:m>
                <a:r>
                  <a:rPr/>
                  <a:t>)</a:t>
                </a:r>
              </a:p>
              <a:p>
                <a:pPr lvl="2"/>
                <a:r>
                  <a:rPr/>
                  <a:t>et mettant à l’échelle (ramener la variance de chaque variable à </a:t>
                </a:r>
                <a14:m>
                  <m:oMath xmlns:m="http://schemas.openxmlformats.org/officeDocument/2006/math">
                    <m:r>
                      <m:t>1</m:t>
                    </m:r>
                  </m:oMath>
                </a14:m>
                <a:r>
                  <a:rPr/>
                  <a:t>)</a:t>
                </a:r>
              </a:p>
              <a:p>
                <a:pPr lvl="0" indent="0">
                  <a:buNone/>
                </a:pPr>
                <a:r>
                  <a:rPr>
                    <a:latin typeface="Courier"/>
                  </a:rPr>
                  <a:t>BIC_expr.scaled </a:t>
                </a:r>
                <a:r>
                  <a:rPr>
                    <a:solidFill>
                      <a:srgbClr val="007020"/>
                    </a:solidFill>
                    <a:latin typeface="Courier"/>
                  </a:rPr>
                  <a:t>&lt;-</a:t>
                </a:r>
                <a:r>
                  <a:rPr>
                    <a:latin typeface="Courier"/>
                  </a:rPr>
                  <a:t> </a:t>
                </a:r>
                <a:r>
                  <a:rPr>
                    <a:solidFill>
                      <a:srgbClr val="06287E"/>
                    </a:solidFill>
                    <a:latin typeface="Courier"/>
                  </a:rPr>
                  <a:t>scale</a:t>
                </a:r>
                <a:r>
                  <a:rPr>
                    <a:latin typeface="Courier"/>
                  </a:rPr>
                  <a:t>(BIC_expr, </a:t>
                </a:r>
                <a:r>
                  <a:rPr>
                    <a:solidFill>
                      <a:srgbClr val="7D9029"/>
                    </a:solidFill>
                    <a:latin typeface="Courier"/>
                  </a:rPr>
                  <a:t>center =</a:t>
                </a:r>
                <a:r>
                  <a:rPr>
                    <a:latin typeface="Courier"/>
                  </a:rPr>
                  <a:t> </a:t>
                </a:r>
                <a:r>
                  <a:rPr>
                    <a:solidFill>
                      <a:srgbClr val="880000"/>
                    </a:solidFill>
                    <a:latin typeface="Courier"/>
                  </a:rPr>
                  <a:t>TRUE</a:t>
                </a:r>
                <a:r>
                  <a:rPr>
                    <a:latin typeface="Courier"/>
                  </a:rPr>
                  <a:t>, </a:t>
                </a:r>
                <a:r>
                  <a:rPr>
                    <a:solidFill>
                      <a:srgbClr val="7D9029"/>
                    </a:solidFill>
                    <a:latin typeface="Courier"/>
                  </a:rPr>
                  <a:t>scale =</a:t>
                </a:r>
                <a:r>
                  <a:rPr>
                    <a:latin typeface="Courier"/>
                  </a:rPr>
                  <a:t> </a:t>
                </a:r>
                <a:r>
                  <a:rPr>
                    <a:solidFill>
                      <a:srgbClr val="880000"/>
                    </a:solidFill>
                    <a:latin typeface="Courier"/>
                  </a:rPr>
                  <a:t>TRUE</a:t>
                </a:r>
                <a:r>
                  <a:rPr>
                    <a:latin typeface="Courier"/>
                  </a:rPr>
                  <a:t>)</a:t>
                </a:r>
              </a:p>
              <a:p>
                <a:pPr lvl="1"/>
                <a:r>
                  <a:rPr/>
                  <a:t>soit en effectuant une transformation des variables, par exemple transformation logarithmique</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On</a:t>
            </a:r>
            <a:r>
              <a:rPr/>
              <a:t> </a:t>
            </a:r>
            <a:r>
              <a:rPr/>
              <a:t>peut</a:t>
            </a:r>
            <a:r>
              <a:rPr/>
              <a:t> </a:t>
            </a:r>
            <a:r>
              <a:rPr/>
              <a:t>visuellement</a:t>
            </a:r>
            <a:r>
              <a:rPr/>
              <a:t> </a:t>
            </a:r>
            <a:r>
              <a:rPr/>
              <a:t>regarder</a:t>
            </a:r>
            <a:r>
              <a:rPr/>
              <a:t> </a:t>
            </a:r>
            <a:r>
              <a:rPr/>
              <a:t>l’effet</a:t>
            </a:r>
            <a:r>
              <a:rPr/>
              <a:t> </a:t>
            </a:r>
            <a:r>
              <a:rPr/>
              <a:t>de</a:t>
            </a:r>
            <a:r>
              <a:rPr/>
              <a:t> </a:t>
            </a:r>
            <a:r>
              <a:rPr/>
              <a:t>la</a:t>
            </a:r>
            <a:r>
              <a:rPr/>
              <a:t> </a:t>
            </a:r>
            <a:r>
              <a:rPr/>
              <a:t>standardisation</a:t>
            </a:r>
          </a:p>
        </p:txBody>
      </p:sp>
      <p:sp>
        <p:nvSpPr>
          <p:cNvPr id="3" name="Content Placeholder 2"/>
          <p:cNvSpPr>
            <a:spLocks noGrp="1"/>
          </p:cNvSpPr>
          <p:nvPr>
            <p:ph idx="1"/>
          </p:nvPr>
        </p:nvSpPr>
        <p:spPr/>
        <p:txBody>
          <a:bodyPr/>
          <a:lstStyle/>
          <a:p>
            <a:pPr lvl="1"/>
            <a:r>
              <a:rPr/>
              <a:t>par des boîtes à moustaches (boxplot)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TCGA</a:t>
            </a:r>
            <a:r>
              <a:rPr/>
              <a:t> </a:t>
            </a:r>
            <a:r>
              <a:rPr/>
              <a:t>(2)</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1638300"/>
                <a:gridCol w="1638300"/>
                <a:gridCol w="1638300"/>
                <a:gridCol w="1638300"/>
                <a:gridCol w="1638300"/>
              </a:tblGrid>
              <a:tr h="0">
                <a:tc>
                  <a:txBody>
                    <a:bodyPr/>
                    <a:lstStyle/>
                    <a:p>
                      <a:endParaRPr/>
                    </a:p>
                  </a:txBody>
                  <a:tcPr/>
                </a:tc>
                <a:tc>
                  <a:txBody>
                    <a:bodyPr/>
                    <a:lstStyle/>
                    <a:p>
                      <a:pPr lvl="0" marL="0" indent="0" algn="r">
                        <a:buNone/>
                      </a:pPr>
                      <a:r>
                        <a:rPr/>
                        <a:t>X1AB92ADA.637E.4A42.A39A.70CEEEA41AE3</a:t>
                      </a:r>
                    </a:p>
                  </a:txBody>
                  <a:tcPr/>
                </a:tc>
                <a:tc>
                  <a:txBody>
                    <a:bodyPr/>
                    <a:lstStyle/>
                    <a:p>
                      <a:pPr lvl="0" marL="0" indent="0" algn="r">
                        <a:buNone/>
                      </a:pPr>
                      <a:r>
                        <a:rPr/>
                        <a:t>DA98A67C.F11F.41D3.8223.1161EBFF8B58</a:t>
                      </a:r>
                    </a:p>
                  </a:txBody>
                  <a:tcPr/>
                </a:tc>
                <a:tc>
                  <a:txBody>
                    <a:bodyPr/>
                    <a:lstStyle/>
                    <a:p>
                      <a:pPr lvl="0" marL="0" indent="0" algn="r">
                        <a:buNone/>
                      </a:pPr>
                      <a:r>
                        <a:rPr/>
                        <a:t>X06CCFD0F.7FB8.471E.B823.C7876582D6FC</a:t>
                      </a:r>
                    </a:p>
                  </a:txBody>
                  <a:tcPr/>
                </a:tc>
                <a:tc>
                  <a:txBody>
                    <a:bodyPr/>
                    <a:lstStyle/>
                    <a:p>
                      <a:pPr lvl="0" marL="0" indent="0" algn="r">
                        <a:buNone/>
                      </a:pPr>
                      <a:r>
                        <a:rPr/>
                        <a:t>A33B2F42.6EC6.4FB2.8BE5.542407A0382E</a:t>
                      </a:r>
                    </a:p>
                  </a:txBody>
                  <a:tcPr/>
                </a:tc>
              </a:tr>
              <a:tr h="0">
                <a:tc>
                  <a:txBody>
                    <a:bodyPr/>
                    <a:lstStyle/>
                    <a:p>
                      <a:pPr lvl="0" marL="0" indent="0" algn="l">
                        <a:buNone/>
                      </a:pPr>
                      <a:r>
                        <a:rPr/>
                        <a:t>ENSG00000000003.14</a:t>
                      </a:r>
                    </a:p>
                  </a:txBody>
                </a:tc>
                <a:tc>
                  <a:txBody>
                    <a:bodyPr/>
                    <a:lstStyle/>
                    <a:p>
                      <a:pPr lvl="0" marL="0" indent="0" algn="r">
                        <a:buNone/>
                      </a:pPr>
                      <a:r>
                        <a:rPr/>
                        <a:t>16.52775</a:t>
                      </a:r>
                    </a:p>
                  </a:txBody>
                </a:tc>
                <a:tc>
                  <a:txBody>
                    <a:bodyPr/>
                    <a:lstStyle/>
                    <a:p>
                      <a:pPr lvl="0" marL="0" indent="0" algn="r">
                        <a:buNone/>
                      </a:pPr>
                      <a:r>
                        <a:rPr/>
                        <a:t>18.84599</a:t>
                      </a:r>
                    </a:p>
                  </a:txBody>
                </a:tc>
                <a:tc>
                  <a:txBody>
                    <a:bodyPr/>
                    <a:lstStyle/>
                    <a:p>
                      <a:pPr lvl="0" marL="0" indent="0" algn="r">
                        <a:buNone/>
                      </a:pPr>
                      <a:r>
                        <a:rPr/>
                        <a:t>18.67677</a:t>
                      </a:r>
                    </a:p>
                  </a:txBody>
                </a:tc>
                <a:tc>
                  <a:txBody>
                    <a:bodyPr/>
                    <a:lstStyle/>
                    <a:p>
                      <a:pPr lvl="0" marL="0" indent="0" algn="r">
                        <a:buNone/>
                      </a:pPr>
                      <a:r>
                        <a:rPr/>
                        <a:t>17.75458</a:t>
                      </a:r>
                    </a:p>
                  </a:txBody>
                </a:tc>
              </a:tr>
              <a:tr h="0">
                <a:tc>
                  <a:txBody>
                    <a:bodyPr/>
                    <a:lstStyle/>
                    <a:p>
                      <a:pPr lvl="0" marL="0" indent="0" algn="l">
                        <a:buNone/>
                      </a:pPr>
                      <a:r>
                        <a:rPr/>
                        <a:t>ENSG00000000419.12</a:t>
                      </a:r>
                    </a:p>
                  </a:txBody>
                </a:tc>
                <a:tc>
                  <a:txBody>
                    <a:bodyPr/>
                    <a:lstStyle/>
                    <a:p>
                      <a:pPr lvl="0" marL="0" indent="0" algn="r">
                        <a:buNone/>
                      </a:pPr>
                      <a:r>
                        <a:rPr/>
                        <a:t>17.50349</a:t>
                      </a:r>
                    </a:p>
                  </a:txBody>
                </a:tc>
                <a:tc>
                  <a:txBody>
                    <a:bodyPr/>
                    <a:lstStyle/>
                    <a:p>
                      <a:pPr lvl="0" marL="0" indent="0" algn="r">
                        <a:buNone/>
                      </a:pPr>
                      <a:r>
                        <a:rPr/>
                        <a:t>17.01692</a:t>
                      </a:r>
                    </a:p>
                  </a:txBody>
                </a:tc>
                <a:tc>
                  <a:txBody>
                    <a:bodyPr/>
                    <a:lstStyle/>
                    <a:p>
                      <a:pPr lvl="0" marL="0" indent="0" algn="r">
                        <a:buNone/>
                      </a:pPr>
                      <a:r>
                        <a:rPr/>
                        <a:t>18.15315</a:t>
                      </a:r>
                    </a:p>
                  </a:txBody>
                </a:tc>
                <a:tc>
                  <a:txBody>
                    <a:bodyPr/>
                    <a:lstStyle/>
                    <a:p>
                      <a:pPr lvl="0" marL="0" indent="0" algn="r">
                        <a:buNone/>
                      </a:pPr>
                      <a:r>
                        <a:rPr/>
                        <a:t>19.34170</a:t>
                      </a:r>
                    </a:p>
                  </a:txBody>
                </a:tc>
              </a:tr>
              <a:tr h="0">
                <a:tc>
                  <a:txBody>
                    <a:bodyPr/>
                    <a:lstStyle/>
                    <a:p>
                      <a:pPr lvl="0" marL="0" indent="0" algn="l">
                        <a:buNone/>
                      </a:pPr>
                      <a:r>
                        <a:rPr/>
                        <a:t>ENSG00000000457.13</a:t>
                      </a:r>
                    </a:p>
                  </a:txBody>
                </a:tc>
                <a:tc>
                  <a:txBody>
                    <a:bodyPr/>
                    <a:lstStyle/>
                    <a:p>
                      <a:pPr lvl="0" marL="0" indent="0" algn="r">
                        <a:buNone/>
                      </a:pPr>
                      <a:r>
                        <a:rPr/>
                        <a:t>17.96040</a:t>
                      </a:r>
                    </a:p>
                  </a:txBody>
                </a:tc>
                <a:tc>
                  <a:txBody>
                    <a:bodyPr/>
                    <a:lstStyle/>
                    <a:p>
                      <a:pPr lvl="0" marL="0" indent="0" algn="r">
                        <a:buNone/>
                      </a:pPr>
                      <a:r>
                        <a:rPr/>
                        <a:t>17.29379</a:t>
                      </a:r>
                    </a:p>
                  </a:txBody>
                </a:tc>
                <a:tc>
                  <a:txBody>
                    <a:bodyPr/>
                    <a:lstStyle/>
                    <a:p>
                      <a:pPr lvl="0" marL="0" indent="0" algn="r">
                        <a:buNone/>
                      </a:pPr>
                      <a:r>
                        <a:rPr/>
                        <a:t>17.51914</a:t>
                      </a:r>
                    </a:p>
                  </a:txBody>
                </a:tc>
                <a:tc>
                  <a:txBody>
                    <a:bodyPr/>
                    <a:lstStyle/>
                    <a:p>
                      <a:pPr lvl="0" marL="0" indent="0" algn="r">
                        <a:buNone/>
                      </a:pPr>
                      <a:r>
                        <a:rPr/>
                        <a:t>18.34040</a:t>
                      </a:r>
                    </a:p>
                  </a:txBody>
                </a:tc>
              </a:tr>
              <a:tr h="0">
                <a:tc>
                  <a:txBody>
                    <a:bodyPr/>
                    <a:lstStyle/>
                    <a:p>
                      <a:pPr lvl="0" marL="0" indent="0" algn="l">
                        <a:buNone/>
                      </a:pPr>
                      <a:r>
                        <a:rPr/>
                        <a:t>ENSG00000000460.16</a:t>
                      </a:r>
                    </a:p>
                  </a:txBody>
                </a:tc>
                <a:tc>
                  <a:txBody>
                    <a:bodyPr/>
                    <a:lstStyle/>
                    <a:p>
                      <a:pPr lvl="0" marL="0" indent="0" algn="r">
                        <a:buNone/>
                      </a:pPr>
                      <a:r>
                        <a:rPr/>
                        <a:t>16.77151</a:t>
                      </a:r>
                    </a:p>
                  </a:txBody>
                </a:tc>
                <a:tc>
                  <a:txBody>
                    <a:bodyPr/>
                    <a:lstStyle/>
                    <a:p>
                      <a:pPr lvl="0" marL="0" indent="0" algn="r">
                        <a:buNone/>
                      </a:pPr>
                      <a:r>
                        <a:rPr/>
                        <a:t>16.30180</a:t>
                      </a:r>
                    </a:p>
                  </a:txBody>
                </a:tc>
                <a:tc>
                  <a:txBody>
                    <a:bodyPr/>
                    <a:lstStyle/>
                    <a:p>
                      <a:pPr lvl="0" marL="0" indent="0" algn="r">
                        <a:buNone/>
                      </a:pPr>
                      <a:r>
                        <a:rPr/>
                        <a:t>16.85386</a:t>
                      </a:r>
                    </a:p>
                  </a:txBody>
                </a:tc>
                <a:tc>
                  <a:txBody>
                    <a:bodyPr/>
                    <a:lstStyle/>
                    <a:p>
                      <a:pPr lvl="0" marL="0" indent="0" algn="r">
                        <a:buNone/>
                      </a:pPr>
                      <a:r>
                        <a:rPr/>
                        <a:t>17.75886</a:t>
                      </a:r>
                    </a:p>
                  </a:txBody>
                </a:tc>
              </a:tr>
              <a:tr h="0">
                <a:tc>
                  <a:txBody>
                    <a:bodyPr/>
                    <a:lstStyle/>
                    <a:p>
                      <a:pPr lvl="0" marL="0" indent="0" algn="l">
                        <a:buNone/>
                      </a:pPr>
                      <a:r>
                        <a:rPr/>
                        <a:t>ENSG00000000938.12</a:t>
                      </a:r>
                    </a:p>
                  </a:txBody>
                </a:tc>
                <a:tc>
                  <a:txBody>
                    <a:bodyPr/>
                    <a:lstStyle/>
                    <a:p>
                      <a:pPr lvl="0" marL="0" indent="0" algn="r">
                        <a:buNone/>
                      </a:pPr>
                      <a:r>
                        <a:rPr/>
                        <a:t>15.13011</a:t>
                      </a:r>
                    </a:p>
                  </a:txBody>
                </a:tc>
                <a:tc>
                  <a:txBody>
                    <a:bodyPr/>
                    <a:lstStyle/>
                    <a:p>
                      <a:pPr lvl="0" marL="0" indent="0" algn="r">
                        <a:buNone/>
                      </a:pPr>
                      <a:r>
                        <a:rPr/>
                        <a:t>13.57196</a:t>
                      </a:r>
                    </a:p>
                  </a:txBody>
                </a:tc>
                <a:tc>
                  <a:txBody>
                    <a:bodyPr/>
                    <a:lstStyle/>
                    <a:p>
                      <a:pPr lvl="0" marL="0" indent="0" algn="r">
                        <a:buNone/>
                      </a:pPr>
                      <a:r>
                        <a:rPr/>
                        <a:t>15.04359</a:t>
                      </a:r>
                    </a:p>
                  </a:txBody>
                </a:tc>
                <a:tc>
                  <a:txBody>
                    <a:bodyPr/>
                    <a:lstStyle/>
                    <a:p>
                      <a:pPr lvl="0" marL="0" indent="0" algn="r">
                        <a:buNone/>
                      </a:pPr>
                      <a:r>
                        <a:rPr/>
                        <a:t>15.11192</a:t>
                      </a:r>
                    </a:p>
                  </a:txBody>
                </a:tc>
              </a:tr>
              <a:tr h="0">
                <a:tc>
                  <a:txBody>
                    <a:bodyPr/>
                    <a:lstStyle/>
                    <a:p>
                      <a:pPr lvl="0" marL="0" indent="0" algn="l">
                        <a:buNone/>
                      </a:pPr>
                      <a:r>
                        <a:rPr/>
                        <a:t>ENSG00000000971.15</a:t>
                      </a:r>
                    </a:p>
                  </a:txBody>
                </a:tc>
                <a:tc>
                  <a:txBody>
                    <a:bodyPr/>
                    <a:lstStyle/>
                    <a:p>
                      <a:pPr lvl="0" marL="0" indent="0" algn="r">
                        <a:buNone/>
                      </a:pPr>
                      <a:r>
                        <a:rPr/>
                        <a:t>17.21898</a:t>
                      </a:r>
                    </a:p>
                  </a:txBody>
                </a:tc>
                <a:tc>
                  <a:txBody>
                    <a:bodyPr/>
                    <a:lstStyle/>
                    <a:p>
                      <a:pPr lvl="0" marL="0" indent="0" algn="r">
                        <a:buNone/>
                      </a:pPr>
                      <a:r>
                        <a:rPr/>
                        <a:t>20.05815</a:t>
                      </a:r>
                    </a:p>
                  </a:txBody>
                </a:tc>
                <a:tc>
                  <a:txBody>
                    <a:bodyPr/>
                    <a:lstStyle/>
                    <a:p>
                      <a:pPr lvl="0" marL="0" indent="0" algn="r">
                        <a:buNone/>
                      </a:pPr>
                      <a:r>
                        <a:rPr/>
                        <a:t>17.48420</a:t>
                      </a:r>
                    </a:p>
                  </a:txBody>
                </a:tc>
                <a:tc>
                  <a:txBody>
                    <a:bodyPr/>
                    <a:lstStyle/>
                    <a:p>
                      <a:pPr lvl="0" marL="0" indent="0" algn="r">
                        <a:buNone/>
                      </a:pPr>
                      <a:r>
                        <a:rPr/>
                        <a:t>18.33249</a:t>
                      </a:r>
                    </a:p>
                  </a:txBody>
                </a:tc>
              </a:tr>
            </a:tbl>
          </a:graphicData>
        </a:graphic>
      </p:graphicFrame>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Centrage</a:t>
            </a:r>
            <a:r>
              <a:rPr/>
              <a:t> </a:t>
            </a:r>
            <a:r>
              <a:rPr/>
              <a:t>sur</a:t>
            </a:r>
            <a:r>
              <a:rPr/>
              <a:t> </a:t>
            </a:r>
            <a:r>
              <a:rPr/>
              <a:t>la</a:t>
            </a:r>
            <a:r>
              <a:rPr/>
              <a:t> </a:t>
            </a:r>
            <a:r>
              <a:rPr/>
              <a:t>moyenne</a:t>
            </a:r>
            <a:r>
              <a:rPr/>
              <a:t> </a:t>
            </a:r>
            <a:r>
              <a:rPr/>
              <a:t>ou</a:t>
            </a:r>
            <a:r>
              <a:rPr/>
              <a:t> </a:t>
            </a:r>
            <a:r>
              <a:rPr/>
              <a:t>la</a:t>
            </a:r>
            <a:r>
              <a:rPr/>
              <a:t> </a:t>
            </a:r>
            <a:r>
              <a:rPr/>
              <a:t>médiane</a:t>
            </a:r>
          </a:p>
        </p:txBody>
      </p:sp>
      <p:pic>
        <p:nvPicPr>
          <p:cNvPr descr="figures/TCGA_data_centring-1.png" id="0" name="Picture 1"/>
          <p:cNvPicPr>
            <a:picLocks noGrp="1" noChangeAspect="1"/>
          </p:cNvPicPr>
          <p:nvPr/>
        </p:nvPicPr>
        <p:blipFill>
          <a:blip r:embed="rId2"/>
          <a:stretch>
            <a:fillRect/>
          </a:stretch>
        </p:blipFill>
        <p:spPr bwMode="auto">
          <a:xfrm>
            <a:off x="1562100" y="1600200"/>
            <a:ext cx="6032500" cy="4521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Mise</a:t>
            </a:r>
            <a:r>
              <a:rPr/>
              <a:t> </a:t>
            </a:r>
            <a:r>
              <a:rPr/>
              <a:t>à</a:t>
            </a:r>
            <a:r>
              <a:rPr/>
              <a:t> </a:t>
            </a:r>
            <a:r>
              <a:rPr/>
              <a:t>l’échelle</a:t>
            </a:r>
            <a:r>
              <a:rPr/>
              <a:t> </a:t>
            </a:r>
            <a:r>
              <a:rPr/>
              <a:t>écart-type</a:t>
            </a:r>
            <a:r>
              <a:rPr/>
              <a:t> </a:t>
            </a:r>
            <a:r>
              <a:rPr/>
              <a:t>ou</a:t>
            </a:r>
            <a:r>
              <a:rPr/>
              <a:t> </a:t>
            </a:r>
            <a:r>
              <a:rPr/>
              <a:t>intervalle</a:t>
            </a:r>
            <a:r>
              <a:rPr/>
              <a:t> </a:t>
            </a:r>
            <a:r>
              <a:rPr/>
              <a:t>interquartile</a:t>
            </a:r>
          </a:p>
        </p:txBody>
      </p:sp>
      <p:pic>
        <p:nvPicPr>
          <p:cNvPr descr="figures/TCGA_data_scaling-1.png" id="0" name="Picture 1"/>
          <p:cNvPicPr>
            <a:picLocks noGrp="1" noChangeAspect="1"/>
          </p:cNvPicPr>
          <p:nvPr/>
        </p:nvPicPr>
        <p:blipFill>
          <a:blip r:embed="rId2"/>
          <a:stretch>
            <a:fillRect/>
          </a:stretch>
        </p:blipFill>
        <p:spPr bwMode="auto">
          <a:xfrm>
            <a:off x="1562100" y="1600200"/>
            <a:ext cx="6032500" cy="45212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Standardisation :</a:t>
            </a:r>
            <a:r>
              <a:rPr/>
              <a:t> </a:t>
            </a:r>
            <a:r>
              <a:rPr/>
              <a:t>centrage</a:t>
            </a:r>
            <a:r>
              <a:rPr/>
              <a:t> </a:t>
            </a:r>
            <a:r>
              <a:rPr/>
              <a:t>et</a:t>
            </a:r>
            <a:r>
              <a:rPr/>
              <a:t> </a:t>
            </a:r>
            <a:r>
              <a:rPr/>
              <a:t>mise</a:t>
            </a:r>
            <a:r>
              <a:rPr/>
              <a:t> </a:t>
            </a:r>
            <a:r>
              <a:rPr/>
              <a:t>à</a:t>
            </a:r>
            <a:r>
              <a:rPr/>
              <a:t> </a:t>
            </a:r>
            <a:r>
              <a:rPr/>
              <a:t>l’échelle</a:t>
            </a:r>
          </a:p>
        </p:txBody>
      </p:sp>
      <p:pic>
        <p:nvPicPr>
          <p:cNvPr descr="figures/TCGA_standardization-1.png" id="0" name="Picture 1"/>
          <p:cNvPicPr>
            <a:picLocks noGrp="1" noChangeAspect="1"/>
          </p:cNvPicPr>
          <p:nvPr/>
        </p:nvPicPr>
        <p:blipFill>
          <a:blip r:embed="rId2"/>
          <a:stretch>
            <a:fillRect/>
          </a:stretch>
        </p:blipFill>
        <p:spPr bwMode="auto">
          <a:xfrm>
            <a:off x="1562100" y="1600200"/>
            <a:ext cx="6032500" cy="45212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La</a:t>
            </a:r>
            <a:r>
              <a:rPr/>
              <a:t> </a:t>
            </a:r>
            <a:r>
              <a:rPr/>
              <a:t>classification</a:t>
            </a:r>
            <a:r>
              <a:rPr/>
              <a:t> </a:t>
            </a:r>
            <a:r>
              <a:rPr/>
              <a:t>hiérarchique</a:t>
            </a:r>
            <a:r>
              <a:rPr/>
              <a:t> </a:t>
            </a:r>
            <a:r>
              <a:rPr/>
              <a:t>:</a:t>
            </a:r>
            <a:r>
              <a:rPr/>
              <a:t> </a:t>
            </a:r>
            <a:r>
              <a:rPr/>
              <a:t>principe</a:t>
            </a:r>
          </a:p>
        </p:txBody>
      </p:sp>
      <p:sp>
        <p:nvSpPr>
          <p:cNvPr id="3" name="Content Placeholder 2"/>
          <p:cNvSpPr>
            <a:spLocks noGrp="1"/>
          </p:cNvSpPr>
          <p:nvPr>
            <p:ph idx="1"/>
          </p:nvPr>
        </p:nvSpPr>
        <p:spPr/>
        <p:txBody>
          <a:bodyPr/>
          <a:lstStyle/>
          <a:p>
            <a:pPr lvl="0" marL="0" indent="0">
              <a:buNone/>
            </a:pPr>
            <a:r>
              <a:rPr b="1"/>
              <a:t>classification hiérarchique</a:t>
            </a:r>
            <a:r>
              <a:rPr/>
              <a:t> : mettre en évidence des liens hiérachiques entre les individus</a:t>
            </a:r>
          </a:p>
          <a:p>
            <a:pPr lvl="1"/>
            <a:r>
              <a:rPr/>
              <a:t>classification hiérarchique </a:t>
            </a:r>
            <a:r>
              <a:rPr b="1"/>
              <a:t>ascendante</a:t>
            </a:r>
            <a:r>
              <a:rPr/>
              <a:t> : partir des individus pour arriver à des classes / cluster</a:t>
            </a:r>
          </a:p>
          <a:p>
            <a:pPr lvl="1"/>
            <a:r>
              <a:rPr/>
              <a:t>classification hiérarchique </a:t>
            </a:r>
            <a:r>
              <a:rPr b="1"/>
              <a:t>descendante</a:t>
            </a:r>
            <a:r>
              <a:rPr/>
              <a:t> : partir d’un groupe qu’on subdivise en sous-groupes /clusters jusqu’à arriver à des individus.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Notion</a:t>
            </a:r>
            <a:r>
              <a:rPr/>
              <a:t> </a:t>
            </a:r>
            <a:r>
              <a:rPr/>
              <a:t>importante,</a:t>
            </a:r>
            <a:r>
              <a:rPr/>
              <a:t> </a:t>
            </a:r>
            <a:r>
              <a:rPr/>
              <a:t>cf</a:t>
            </a:r>
            <a:r>
              <a:rPr/>
              <a:t> </a:t>
            </a:r>
            <a:r>
              <a:rPr/>
              <a:t>distances</a:t>
            </a:r>
          </a:p>
        </p:txBody>
      </p:sp>
      <p:sp>
        <p:nvSpPr>
          <p:cNvPr id="3" name="Content Placeholder 2"/>
          <p:cNvSpPr>
            <a:spLocks noGrp="1"/>
          </p:cNvSpPr>
          <p:nvPr>
            <p:ph idx="1"/>
          </p:nvPr>
        </p:nvSpPr>
        <p:spPr/>
        <p:txBody>
          <a:bodyPr/>
          <a:lstStyle/>
          <a:p>
            <a:pPr lvl="1"/>
            <a:r>
              <a:rPr/>
              <a:t>ressemblance entre individus = distance</a:t>
            </a:r>
          </a:p>
          <a:p>
            <a:pPr lvl="2"/>
            <a:r>
              <a:rPr/>
              <a:t>euclidienne</a:t>
            </a:r>
          </a:p>
          <a:p>
            <a:pPr lvl="2"/>
            <a:r>
              <a:rPr/>
              <a:t>corrélation</a:t>
            </a:r>
          </a:p>
          <a:p>
            <a:pPr lvl="1"/>
            <a:r>
              <a:rPr/>
              <a:t>ressemblance entre groupes d’invidus = critère d’aggrégation</a:t>
            </a:r>
          </a:p>
          <a:p>
            <a:pPr lvl="2"/>
            <a:r>
              <a:rPr/>
              <a:t>lien simple</a:t>
            </a:r>
          </a:p>
          <a:p>
            <a:pPr lvl="2"/>
            <a:r>
              <a:rPr/>
              <a:t>lien complet</a:t>
            </a:r>
          </a:p>
          <a:p>
            <a:pPr lvl="2"/>
            <a:r>
              <a:rPr/>
              <a:t>lien moyen</a:t>
            </a:r>
          </a:p>
          <a:p>
            <a:pPr lvl="2"/>
            <a:r>
              <a:rPr/>
              <a:t>critère de Ward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L’algorithme</a:t>
            </a:r>
            <a:r>
              <a:rPr/>
              <a:t> </a:t>
            </a:r>
            <a:r>
              <a:rPr/>
              <a:t>:</a:t>
            </a:r>
            <a:r>
              <a:rPr/>
              <a:t> </a:t>
            </a:r>
            <a:r>
              <a:rPr/>
              <a:t>étape</a:t>
            </a:r>
            <a:r>
              <a:rPr/>
              <a:t> </a:t>
            </a:r>
            <a:r>
              <a:rPr/>
              <a:t>1</a:t>
            </a:r>
          </a:p>
        </p:txBody>
      </p:sp>
      <p:sp>
        <p:nvSpPr>
          <p:cNvPr id="3" name="Content Placeholder 2"/>
          <p:cNvSpPr>
            <a:spLocks noGrp="1"/>
          </p:cNvSpPr>
          <p:nvPr>
            <p:ph idx="1"/>
          </p:nvPr>
        </p:nvSpPr>
        <p:spPr/>
        <p:txBody>
          <a:bodyPr/>
          <a:lstStyle/>
          <a:p>
            <a:pPr lvl="1"/>
            <a:r>
              <a:rPr/>
              <a:t>départ : n individus = n clusters distincts</a:t>
            </a:r>
          </a:p>
          <a:p>
            <a:pPr lvl="1"/>
            <a:r>
              <a:rPr/>
              <a:t>calcul des distances entre tous les individus</a:t>
            </a:r>
          </a:p>
          <a:p>
            <a:pPr lvl="2"/>
            <a:r>
              <a:rPr/>
              <a:t>choix de la métrique à utiliser en fonction du type de données</a:t>
            </a:r>
          </a:p>
          <a:p>
            <a:pPr lvl="1"/>
            <a:r>
              <a:rPr/>
              <a:t>regroupement des 2 individus les plus proches =&gt; (n-1) clusters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Au</a:t>
            </a:r>
            <a:r>
              <a:rPr/>
              <a:t> </a:t>
            </a:r>
            <a:r>
              <a:rPr/>
              <a:t>départ</a:t>
            </a:r>
          </a:p>
        </p:txBody>
      </p:sp>
      <p:pic>
        <p:nvPicPr>
          <p:cNvPr descr="img/hclust1.png" id="0" name="Picture 1"/>
          <p:cNvPicPr>
            <a:picLocks noGrp="1" noChangeAspect="1"/>
          </p:cNvPicPr>
          <p:nvPr/>
        </p:nvPicPr>
        <p:blipFill>
          <a:blip r:embed="rId2"/>
          <a:stretch>
            <a:fillRect/>
          </a:stretch>
        </p:blipFill>
        <p:spPr bwMode="auto">
          <a:xfrm>
            <a:off x="457200" y="1625600"/>
            <a:ext cx="8229600" cy="44704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Identification</a:t>
            </a:r>
            <a:r>
              <a:rPr/>
              <a:t> </a:t>
            </a:r>
            <a:r>
              <a:rPr/>
              <a:t>des</a:t>
            </a:r>
            <a:r>
              <a:rPr/>
              <a:t> </a:t>
            </a:r>
            <a:r>
              <a:rPr/>
              <a:t>individus</a:t>
            </a:r>
            <a:r>
              <a:rPr/>
              <a:t> </a:t>
            </a:r>
            <a:r>
              <a:rPr/>
              <a:t>les</a:t>
            </a:r>
            <a:r>
              <a:rPr/>
              <a:t> </a:t>
            </a:r>
            <a:r>
              <a:rPr/>
              <a:t>plus</a:t>
            </a:r>
            <a:r>
              <a:rPr/>
              <a:t> </a:t>
            </a:r>
            <a:r>
              <a:rPr/>
              <a:t>proches</a:t>
            </a:r>
          </a:p>
        </p:txBody>
      </p:sp>
      <p:pic>
        <p:nvPicPr>
          <p:cNvPr descr="img/hclust2.png" id="0" name="Picture 1"/>
          <p:cNvPicPr>
            <a:picLocks noGrp="1" noChangeAspect="1"/>
          </p:cNvPicPr>
          <p:nvPr/>
        </p:nvPicPr>
        <p:blipFill>
          <a:blip r:embed="rId2"/>
          <a:stretch>
            <a:fillRect/>
          </a:stretch>
        </p:blipFill>
        <p:spPr bwMode="auto">
          <a:xfrm>
            <a:off x="457200" y="1625600"/>
            <a:ext cx="8229600" cy="44704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Construction</a:t>
            </a:r>
            <a:r>
              <a:rPr/>
              <a:t> </a:t>
            </a:r>
            <a:r>
              <a:rPr/>
              <a:t>du</a:t>
            </a:r>
            <a:r>
              <a:rPr/>
              <a:t> </a:t>
            </a:r>
            <a:r>
              <a:rPr/>
              <a:t>dendrogramme</a:t>
            </a:r>
          </a:p>
        </p:txBody>
      </p:sp>
      <p:pic>
        <p:nvPicPr>
          <p:cNvPr descr="img/hclust3.png" id="0" name="Picture 1"/>
          <p:cNvPicPr>
            <a:picLocks noGrp="1" noChangeAspect="1"/>
          </p:cNvPicPr>
          <p:nvPr/>
        </p:nvPicPr>
        <p:blipFill>
          <a:blip r:embed="rId2"/>
          <a:stretch>
            <a:fillRect/>
          </a:stretch>
        </p:blipFill>
        <p:spPr bwMode="auto">
          <a:xfrm>
            <a:off x="457200" y="1625600"/>
            <a:ext cx="8229600" cy="44704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Etape</a:t>
            </a:r>
            <a:r>
              <a:rPr/>
              <a:t> </a:t>
            </a:r>
            <a:r>
              <a:rPr/>
              <a:t>j</a:t>
            </a:r>
            <a:r>
              <a:rPr/>
              <a:t> </a:t>
            </a:r>
            <a:r>
              <a:rPr/>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calcul des dissemblances entre chaque groupe obtenu à l’étape </a:t>
                </a:r>
                <a14:m>
                  <m:oMath xmlns:m="http://schemas.openxmlformats.org/officeDocument/2006/math">
                    <m:r>
                      <m:rPr>
                        <m:sty m:val="p"/>
                      </m:rPr>
                      <m:t>(</m:t>
                    </m:r>
                    <m:r>
                      <m:t>j</m:t>
                    </m:r>
                    <m:r>
                      <m:rPr>
                        <m:sty m:val="p"/>
                      </m:rPr>
                      <m:t>−</m:t>
                    </m:r>
                    <m:r>
                      <m:t>1</m:t>
                    </m:r>
                    <m:r>
                      <m:rPr>
                        <m:sty m:val="p"/>
                      </m:rPr>
                      <m:t>)</m:t>
                    </m:r>
                  </m:oMath>
                </a14:m>
              </a:p>
              <a:p>
                <a:pPr lvl="1"/>
                <a:r>
                  <a:rPr/>
                  <a:t>regroupement des deux groupes les plus proches =&gt; </a:t>
                </a:r>
                <a14:m>
                  <m:oMath xmlns:m="http://schemas.openxmlformats.org/officeDocument/2006/math">
                    <m:r>
                      <m:rPr>
                        <m:sty m:val="p"/>
                      </m:rPr>
                      <m:t>(</m:t>
                    </m:r>
                    <m:r>
                      <m:t>n</m:t>
                    </m:r>
                    <m:r>
                      <m:rPr>
                        <m:sty m:val="p"/>
                      </m:rPr>
                      <m:t>−</m:t>
                    </m:r>
                    <m:r>
                      <m:t>j</m:t>
                    </m:r>
                    <m:r>
                      <m:rPr>
                        <m:sty m:val="p"/>
                      </m:rPr>
                      <m:t>)</m:t>
                    </m:r>
                  </m:oMath>
                </a14:m>
                <a:r>
                  <a:rPr/>
                  <a:t> clusters</a:t>
                </a:r>
              </a:p>
            </p:txBody>
          </p:sp>
        </mc:Choice>
      </mc:AlternateContent>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Pour des raisons historiques, en analyse transcriptomique les données sont toujours fournies avec</a:t>
            </a:r>
          </a:p>
          <a:p>
            <a:pPr lvl="1"/>
            <a:r>
              <a:rPr/>
              <a:t>1 ligne = 1 gène</a:t>
            </a:r>
          </a:p>
          <a:p>
            <a:pPr lvl="1"/>
            <a:r>
              <a:rPr/>
              <a:t>1 échantillon biologique = 1 colonne</a:t>
            </a:r>
          </a:p>
          <a:p>
            <a:pPr lvl="0" marL="0" indent="0">
              <a:buNone/>
            </a:pPr>
            <a:r>
              <a:rPr/>
              <a:t>Cette convention a été établie en 1997, lors des toutes premières publications sur le transcriptome de la levure. Dans ces études, l’objet d’intérêt (l’“individu”) était le gène, et les variables étaient ses mesures d’expression dans les différentes conditions testées.</a:t>
            </a:r>
          </a:p>
          <a:p>
            <a:pPr lvl="0" marL="0" indent="0">
              <a:buNone/>
            </a:pPr>
            <a:r>
              <a:rPr/>
              <a:t>Pour l’analyse de tissus cancéreux, on considère au contraire que l’“objet” d’intérêt est l’échantillon prélevé sur le patient, et les variables sont les mesures d’expression des différents gènes chez un patient.</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Calcul</a:t>
            </a:r>
            <a:r>
              <a:rPr/>
              <a:t> </a:t>
            </a:r>
            <a:r>
              <a:rPr/>
              <a:t>des</a:t>
            </a:r>
            <a:r>
              <a:rPr/>
              <a:t> </a:t>
            </a:r>
            <a:r>
              <a:rPr/>
              <a:t>nouveaux</a:t>
            </a:r>
            <a:r>
              <a:rPr/>
              <a:t> </a:t>
            </a:r>
            <a:r>
              <a:rPr/>
              <a:t>représentants</a:t>
            </a:r>
            <a:r>
              <a:rPr/>
              <a:t> </a:t>
            </a:r>
            <a:r>
              <a:rPr/>
              <a:t>‘</a:t>
            </a:r>
            <a:r>
              <a:rPr/>
              <a:t>BE</a:t>
            </a:r>
            <a:r>
              <a:rPr/>
              <a:t>’</a:t>
            </a:r>
            <a:r>
              <a:rPr/>
              <a:t> </a:t>
            </a:r>
            <a:r>
              <a:rPr/>
              <a:t>et</a:t>
            </a:r>
            <a:r>
              <a:rPr/>
              <a:t> </a:t>
            </a:r>
            <a:r>
              <a:rPr/>
              <a:t>‘</a:t>
            </a:r>
            <a:r>
              <a:rPr/>
              <a:t>CD</a:t>
            </a:r>
            <a:r>
              <a:rPr/>
              <a:t>’</a:t>
            </a:r>
          </a:p>
        </p:txBody>
      </p:sp>
      <p:pic>
        <p:nvPicPr>
          <p:cNvPr descr="img/hclust4.png" id="0" name="Picture 1"/>
          <p:cNvPicPr>
            <a:picLocks noGrp="1" noChangeAspect="1"/>
          </p:cNvPicPr>
          <p:nvPr/>
        </p:nvPicPr>
        <p:blipFill>
          <a:blip r:embed="rId2"/>
          <a:stretch>
            <a:fillRect/>
          </a:stretch>
        </p:blipFill>
        <p:spPr bwMode="auto">
          <a:xfrm>
            <a:off x="457200" y="1625600"/>
            <a:ext cx="8229600" cy="44704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Calcul</a:t>
            </a:r>
            <a:r>
              <a:rPr/>
              <a:t> </a:t>
            </a:r>
            <a:r>
              <a:rPr/>
              <a:t>des</a:t>
            </a:r>
            <a:r>
              <a:rPr/>
              <a:t> </a:t>
            </a:r>
            <a:r>
              <a:rPr/>
              <a:t>distances</a:t>
            </a:r>
            <a:r>
              <a:rPr/>
              <a:t> </a:t>
            </a:r>
            <a:r>
              <a:rPr/>
              <a:t>de</a:t>
            </a:r>
            <a:r>
              <a:rPr/>
              <a:t> </a:t>
            </a:r>
            <a:r>
              <a:rPr/>
              <a:t>l’individu</a:t>
            </a:r>
            <a:r>
              <a:rPr/>
              <a:t> </a:t>
            </a:r>
            <a:r>
              <a:rPr/>
              <a:t>restant</a:t>
            </a:r>
            <a:r>
              <a:rPr/>
              <a:t> </a:t>
            </a:r>
            <a:r>
              <a:rPr/>
              <a:t>‘</a:t>
            </a:r>
            <a:r>
              <a:rPr/>
              <a:t>A</a:t>
            </a:r>
            <a:r>
              <a:rPr/>
              <a:t>’</a:t>
            </a:r>
            <a:r>
              <a:rPr/>
              <a:t> </a:t>
            </a:r>
            <a:r>
              <a:rPr/>
              <a:t>aux</a:t>
            </a:r>
            <a:r>
              <a:rPr/>
              <a:t> </a:t>
            </a:r>
            <a:r>
              <a:rPr/>
              <a:t>points</a:t>
            </a:r>
            <a:r>
              <a:rPr/>
              <a:t> </a:t>
            </a:r>
            <a:r>
              <a:rPr/>
              <a:t>moyens</a:t>
            </a:r>
          </a:p>
        </p:txBody>
      </p:sp>
      <p:pic>
        <p:nvPicPr>
          <p:cNvPr descr="img/hclust5.png" id="0" name="Picture 1"/>
          <p:cNvPicPr>
            <a:picLocks noGrp="1" noChangeAspect="1"/>
          </p:cNvPicPr>
          <p:nvPr/>
        </p:nvPicPr>
        <p:blipFill>
          <a:blip r:embed="rId2"/>
          <a:stretch>
            <a:fillRect/>
          </a:stretch>
        </p:blipFill>
        <p:spPr bwMode="auto">
          <a:xfrm>
            <a:off x="457200" y="1803400"/>
            <a:ext cx="8229600" cy="41275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est</a:t>
            </a:r>
            <a:r>
              <a:rPr/>
              <a:t> </a:t>
            </a:r>
            <a:r>
              <a:rPr/>
              <a:t>plus</a:t>
            </a:r>
            <a:r>
              <a:rPr/>
              <a:t> </a:t>
            </a:r>
            <a:r>
              <a:rPr/>
              <a:t>proche</a:t>
            </a:r>
            <a:r>
              <a:rPr/>
              <a:t> </a:t>
            </a:r>
            <a:r>
              <a:rPr/>
              <a:t>de</a:t>
            </a:r>
            <a:r>
              <a:rPr/>
              <a:t> </a:t>
            </a:r>
            <a:r>
              <a:rPr/>
              <a:t>…</a:t>
            </a:r>
          </a:p>
        </p:txBody>
      </p:sp>
      <p:pic>
        <p:nvPicPr>
          <p:cNvPr descr="img/hclust6.png" id="0" name="Picture 1"/>
          <p:cNvPicPr>
            <a:picLocks noGrp="1" noChangeAspect="1"/>
          </p:cNvPicPr>
          <p:nvPr/>
        </p:nvPicPr>
        <p:blipFill>
          <a:blip r:embed="rId2"/>
          <a:stretch>
            <a:fillRect/>
          </a:stretch>
        </p:blipFill>
        <p:spPr bwMode="auto">
          <a:xfrm>
            <a:off x="457200" y="1612900"/>
            <a:ext cx="8229600" cy="4495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dendrogramme</a:t>
            </a:r>
          </a:p>
        </p:txBody>
      </p:sp>
      <p:pic>
        <p:nvPicPr>
          <p:cNvPr descr="img/hclust7.png" id="0" name="Picture 1"/>
          <p:cNvPicPr>
            <a:picLocks noGrp="1" noChangeAspect="1"/>
          </p:cNvPicPr>
          <p:nvPr/>
        </p:nvPicPr>
        <p:blipFill>
          <a:blip r:embed="rId2"/>
          <a:stretch>
            <a:fillRect/>
          </a:stretch>
        </p:blipFill>
        <p:spPr bwMode="auto">
          <a:xfrm>
            <a:off x="457200" y="1612900"/>
            <a:ext cx="8229600" cy="4495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pour</a:t>
            </a:r>
            <a:r>
              <a:rPr/>
              <a:t> </a:t>
            </a:r>
            <a:r>
              <a:rPr/>
              <a:t>finir</a:t>
            </a:r>
          </a:p>
        </p:txBody>
      </p:sp>
      <p:pic>
        <p:nvPicPr>
          <p:cNvPr descr="img/hclust8.png" id="0" name="Picture 1"/>
          <p:cNvPicPr>
            <a:picLocks noGrp="1" noChangeAspect="1"/>
          </p:cNvPicPr>
          <p:nvPr/>
        </p:nvPicPr>
        <p:blipFill>
          <a:blip r:embed="rId2"/>
          <a:stretch>
            <a:fillRect/>
          </a:stretch>
        </p:blipFill>
        <p:spPr bwMode="auto">
          <a:xfrm>
            <a:off x="457200" y="1854200"/>
            <a:ext cx="8229600" cy="4025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à l’étape </a:t>
                </a:r>
                <a14:m>
                  <m:oMath xmlns:m="http://schemas.openxmlformats.org/officeDocument/2006/math">
                    <m:r>
                      <m:rPr>
                        <m:sty m:val="p"/>
                      </m:rPr>
                      <m:t>(</m:t>
                    </m:r>
                    <m:r>
                      <m:t>n</m:t>
                    </m:r>
                    <m:r>
                      <m:rPr>
                        <m:sty m:val="p"/>
                      </m:rPr>
                      <m:t>−</m:t>
                    </m:r>
                    <m:r>
                      <m:t>1</m:t>
                    </m:r>
                    <m:r>
                      <m:rPr>
                        <m:sty m:val="p"/>
                      </m:rPr>
                      <m:t>)</m:t>
                    </m:r>
                  </m:oMath>
                </a14:m>
                <a:r>
                  <a:rPr/>
                  <a:t>, tous les individus sont regroupés dans un même cluster</a:t>
                </a:r>
              </a:p>
            </p:txBody>
          </p:sp>
        </mc:Choice>
      </mc:AlternateContent>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dendrogramme</a:t>
            </a:r>
            <a:r>
              <a:rPr/>
              <a:t> </a:t>
            </a:r>
            <a:r>
              <a:rPr/>
              <a:t>final</a:t>
            </a:r>
          </a:p>
        </p:txBody>
      </p:sp>
      <p:pic>
        <p:nvPicPr>
          <p:cNvPr descr="img/hclust9.png" id="0" name="Picture 1"/>
          <p:cNvPicPr>
            <a:picLocks noGrp="1" noChangeAspect="1"/>
          </p:cNvPicPr>
          <p:nvPr/>
        </p:nvPicPr>
        <p:blipFill>
          <a:blip r:embed="rId2"/>
          <a:stretch>
            <a:fillRect/>
          </a:stretch>
        </p:blipFill>
        <p:spPr bwMode="auto">
          <a:xfrm>
            <a:off x="457200" y="1663700"/>
            <a:ext cx="8229600" cy="44069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Sur</a:t>
            </a:r>
            <a:r>
              <a:rPr/>
              <a:t> </a:t>
            </a:r>
            <a:r>
              <a:rPr/>
              <a:t>nos</a:t>
            </a:r>
            <a:r>
              <a:rPr/>
              <a:t> </a:t>
            </a:r>
            <a:r>
              <a:rPr/>
              <a:t>données</a:t>
            </a:r>
            <a:r>
              <a:rPr/>
              <a:t> </a:t>
            </a:r>
            <a:r>
              <a:rPr/>
              <a:t>(1)</a:t>
            </a:r>
            <a:r>
              <a:rPr/>
              <a:t> </a:t>
            </a:r>
            <a:r>
              <a:rPr/>
              <a:t>:</a:t>
            </a:r>
            <a:r>
              <a:rPr/>
              <a:t> </a:t>
            </a:r>
            <a:r>
              <a:rPr/>
              <a:t>deux</a:t>
            </a:r>
            <a:r>
              <a:rPr/>
              <a:t> </a:t>
            </a:r>
            <a:r>
              <a:rPr/>
              <a:t>métriques</a:t>
            </a:r>
            <a:r>
              <a:rPr/>
              <a:t> </a:t>
            </a:r>
            <a:r>
              <a:rPr/>
              <a:t>différentes</a:t>
            </a:r>
          </a:p>
        </p:txBody>
      </p:sp>
      <p:pic>
        <p:nvPicPr>
          <p:cNvPr descr="figures/TCGA_hclust_euclidian_vs_manhattan-1.png" id="0" name="Picture 1"/>
          <p:cNvPicPr>
            <a:picLocks noGrp="1" noChangeAspect="1"/>
          </p:cNvPicPr>
          <p:nvPr/>
        </p:nvPicPr>
        <p:blipFill>
          <a:blip r:embed="rId2"/>
          <a:stretch>
            <a:fillRect/>
          </a:stretch>
        </p:blipFill>
        <p:spPr bwMode="auto">
          <a:xfrm>
            <a:off x="1346200" y="1600200"/>
            <a:ext cx="6464300" cy="45212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Sur</a:t>
            </a:r>
            <a:r>
              <a:rPr/>
              <a:t> </a:t>
            </a:r>
            <a:r>
              <a:rPr/>
              <a:t>nos</a:t>
            </a:r>
            <a:r>
              <a:rPr/>
              <a:t> </a:t>
            </a:r>
            <a:r>
              <a:rPr/>
              <a:t>données</a:t>
            </a:r>
            <a:r>
              <a:rPr/>
              <a:t> </a:t>
            </a:r>
            <a:r>
              <a:rPr/>
              <a:t>(2)</a:t>
            </a:r>
            <a:r>
              <a:rPr/>
              <a:t> </a:t>
            </a:r>
            <a:r>
              <a:rPr/>
              <a:t>:</a:t>
            </a:r>
            <a:r>
              <a:rPr/>
              <a:t> </a:t>
            </a:r>
            <a:r>
              <a:rPr/>
              <a:t>deux</a:t>
            </a:r>
            <a:r>
              <a:rPr/>
              <a:t> </a:t>
            </a:r>
            <a:r>
              <a:rPr/>
              <a:t>critères</a:t>
            </a:r>
            <a:r>
              <a:rPr/>
              <a:t> </a:t>
            </a:r>
            <a:r>
              <a:rPr/>
              <a:t>d’aggrégation</a:t>
            </a:r>
            <a:r>
              <a:rPr/>
              <a:t> </a:t>
            </a:r>
            <a:r>
              <a:rPr/>
              <a:t>différents</a:t>
            </a:r>
          </a:p>
        </p:txBody>
      </p:sp>
      <p:pic>
        <p:nvPicPr>
          <p:cNvPr descr="figures/TCGA_linkage_rule-1.png" id="0" name="Picture 1"/>
          <p:cNvPicPr>
            <a:picLocks noGrp="1" noChangeAspect="1"/>
          </p:cNvPicPr>
          <p:nvPr/>
        </p:nvPicPr>
        <p:blipFill>
          <a:blip r:embed="rId2"/>
          <a:stretch>
            <a:fillRect/>
          </a:stretch>
        </p:blipFill>
        <p:spPr bwMode="auto">
          <a:xfrm>
            <a:off x="1346200" y="1600200"/>
            <a:ext cx="6464300" cy="45212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En</a:t>
            </a:r>
            <a:r>
              <a:rPr/>
              <a:t> </a:t>
            </a:r>
            <a:r>
              <a:rPr/>
              <a:t>conclusion</a:t>
            </a:r>
          </a:p>
        </p:txBody>
      </p:sp>
      <p:sp>
        <p:nvSpPr>
          <p:cNvPr id="3" name="Content Placeholder 2"/>
          <p:cNvSpPr>
            <a:spLocks noGrp="1"/>
          </p:cNvSpPr>
          <p:nvPr>
            <p:ph idx="1"/>
          </p:nvPr>
        </p:nvSpPr>
        <p:spPr/>
        <p:txBody>
          <a:bodyPr/>
          <a:lstStyle/>
          <a:p>
            <a:pPr lvl="1"/>
            <a:r>
              <a:rPr/>
              <a:t>Faire attention au données</a:t>
            </a:r>
          </a:p>
          <a:p>
            <a:pPr lvl="2"/>
            <a:r>
              <a:rPr/>
              <a:t>données manquantes</a:t>
            </a:r>
          </a:p>
          <a:p>
            <a:pPr lvl="2"/>
            <a:r>
              <a:rPr/>
              <a:t>données invariantes</a:t>
            </a:r>
          </a:p>
          <a:p>
            <a:pPr lvl="2"/>
            <a:r>
              <a:rPr/>
              <a:t>données normalisées</a:t>
            </a:r>
          </a:p>
          <a:p>
            <a:pPr lvl="1"/>
            <a:r>
              <a:rPr b="1"/>
              <a:t>Choisir</a:t>
            </a:r>
          </a:p>
          <a:p>
            <a:pPr lvl="2"/>
            <a:r>
              <a:rPr/>
              <a:t>la distance (entre individus) et</a:t>
            </a:r>
          </a:p>
          <a:p>
            <a:pPr lvl="2"/>
            <a:r>
              <a:rPr/>
              <a:t>le critère d’aggrégation (entre cluster)</a:t>
            </a:r>
          </a:p>
          <a:p>
            <a:pPr lvl="0" marL="0" indent="0">
              <a:buNone/>
            </a:pPr>
            <a:r>
              <a:rPr/>
              <a:t>adaptés à nos données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TCGA</a:t>
            </a:r>
            <a:r>
              <a:rPr/>
              <a:t> </a:t>
            </a:r>
            <a:r>
              <a:rPr/>
              <a:t>(3)</a:t>
            </a:r>
          </a:p>
        </p:txBody>
      </p:sp>
      <p:sp>
        <p:nvSpPr>
          <p:cNvPr id="3" name="Content Placeholder 2"/>
          <p:cNvSpPr>
            <a:spLocks noGrp="1"/>
          </p:cNvSpPr>
          <p:nvPr>
            <p:ph idx="1"/>
          </p:nvPr>
        </p:nvSpPr>
        <p:spPr/>
        <p:txBody>
          <a:bodyPr/>
          <a:lstStyle/>
          <a:p>
            <a:pPr lvl="0" marL="0" indent="0">
              <a:buNone/>
            </a:pPr>
            <a:r>
              <a:rPr b="1"/>
              <a:t>Classiquement</a:t>
            </a:r>
            <a:r>
              <a:rPr/>
              <a:t>, en analyse de données, les individus sont les lignes du tableau de données, les colonnes sont les variables.</a:t>
            </a:r>
          </a:p>
          <a:p>
            <a:pPr lvl="0" marL="0" indent="0">
              <a:buNone/>
            </a:pPr>
            <a:r>
              <a:rPr/>
              <a:t>Ce qui implique de faire attention, et éventuellement de travailler sur la matrice transposée (fonction </a:t>
            </a:r>
            <a:r>
              <a:rPr>
                <a:latin typeface="Courier"/>
              </a:rPr>
              <a:t>t()</a:t>
            </a:r>
            <a:r>
              <a:rPr/>
              <a:t> en R) pour utiliser correctement les fonctions classiques.</a:t>
            </a:r>
          </a:p>
          <a:p>
            <a:pPr lvl="0" indent="0">
              <a:buNone/>
            </a:pPr>
            <a:r>
              <a:rPr>
                <a:solidFill>
                  <a:srgbClr val="06287E"/>
                </a:solidFill>
                <a:latin typeface="Courier"/>
              </a:rPr>
              <a:t>t</a:t>
            </a:r>
            <a:r>
              <a:rPr>
                <a:latin typeface="Courier"/>
              </a:rPr>
              <a:t>(BIC_expr[</a:t>
            </a:r>
            <a:r>
              <a:rPr>
                <a:solidFill>
                  <a:srgbClr val="40A070"/>
                </a:solidFill>
                <a:latin typeface="Courier"/>
              </a:rPr>
              <a:t>1</a:t>
            </a:r>
            <a:r>
              <a:rPr>
                <a:solidFill>
                  <a:srgbClr val="4070A0"/>
                </a:solidFill>
                <a:latin typeface="Courier"/>
              </a:rPr>
              <a:t>:</a:t>
            </a:r>
            <a:r>
              <a:rPr>
                <a:solidFill>
                  <a:srgbClr val="40A070"/>
                </a:solidFill>
                <a:latin typeface="Courier"/>
              </a:rPr>
              <a:t>6</a:t>
            </a:r>
            <a:r>
              <a:rPr>
                <a:latin typeface="Courier"/>
              </a:rPr>
              <a:t>, </a:t>
            </a:r>
            <a:r>
              <a:rPr>
                <a:solidFill>
                  <a:srgbClr val="40A070"/>
                </a:solidFill>
                <a:latin typeface="Courier"/>
              </a:rPr>
              <a:t>1</a:t>
            </a:r>
            <a:r>
              <a:rPr>
                <a:solidFill>
                  <a:srgbClr val="4070A0"/>
                </a:solidFill>
                <a:latin typeface="Courier"/>
              </a:rPr>
              <a:t>:</a:t>
            </a:r>
            <a:r>
              <a:rPr>
                <a:solidFill>
                  <a:srgbClr val="40A070"/>
                </a:solidFill>
                <a:latin typeface="Courier"/>
              </a:rPr>
              <a:t>4</a:t>
            </a:r>
            <a:r>
              <a:rPr>
                <a:latin typeface="Courier"/>
              </a:rPr>
              <a:t>])</a:t>
            </a:r>
          </a:p>
          <a:p>
            <a:pPr lvl="0" indent="0">
              <a:buNone/>
            </a:pPr>
            <a:r>
              <a:rPr>
                <a:latin typeface="Courier"/>
              </a:rPr>
              <a:t>                                      ENSG00000000003.14 ENSG00000000419.12 ENSG00000000457.13 ENSG00000000460.16 ENSG00000000938.12 ENSG00000000971.15
X1AB92ADA.637E.4A42.A39A.70CEEEA41AE3           16.52775           17.50349           17.96040           16.77151           15.13011           17.21899
DA98A67C.F11F.41D3.8223.1161EBFF8B58            18.84599           17.01692           17.29379           16.30180           13.57196           20.05815
X06CCFD0F.7FB8.471E.B823.C7876582D6FC           18.67677           18.15315           17.51914           16.85386           15.04359           17.48420
A33B2F42.6EC6.4FB2.8BE5.542407A0382E            17.75458           19.34170           18.34039           17.75886           15.11192           18.33249</a:t>
            </a:r>
          </a:p>
          <a:p>
            <a:pPr lvl="1"/>
            <a:r>
              <a:rPr/>
              <a:t>1 ligne = 1 gène = 1 individu = 1 vecteur</a:t>
            </a:r>
          </a:p>
          <a:p>
            <a:pPr lvl="1"/>
            <a:r>
              <a:rPr/>
              <a:t>1 colonne = 1 feature = 1 vecteur</a:t>
            </a:r>
          </a:p>
          <a:p>
            <a:pPr lvl="1"/>
            <a:r>
              <a:rPr/>
              <a:t>l’ensemble des données = 1 data.frame</a:t>
            </a:r>
          </a:p>
          <a:p>
            <a:pPr lvl="0" indent="0">
              <a:buNone/>
            </a:pPr>
            <a:r>
              <a:rPr>
                <a:latin typeface="Courier"/>
              </a:rPr>
              <a:t>[1]  819 1000</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Visualisation</a:t>
            </a:r>
            <a:r>
              <a:rPr/>
              <a:t> </a:t>
            </a:r>
            <a:r>
              <a:rPr/>
              <a:t>à</a:t>
            </a:r>
            <a:r>
              <a:rPr/>
              <a:t> </a:t>
            </a:r>
            <a:r>
              <a:rPr/>
              <a:t>l’aide</a:t>
            </a:r>
            <a:r>
              <a:rPr/>
              <a:t> </a:t>
            </a:r>
            <a:r>
              <a:rPr/>
              <a:t>de</a:t>
            </a:r>
            <a:r>
              <a:rPr/>
              <a:t> </a:t>
            </a:r>
            <a:r>
              <a:rPr/>
              <a:t>heatmap</a:t>
            </a:r>
            <a:r>
              <a:rPr/>
              <a:t> </a:t>
            </a:r>
            <a:r>
              <a:rPr/>
              <a:t>:</a:t>
            </a:r>
            <a:r>
              <a:rPr/>
              <a:t> </a:t>
            </a:r>
            <a:r>
              <a:rPr/>
              <a:t>données</a:t>
            </a:r>
            <a:r>
              <a:rPr/>
              <a:t> </a:t>
            </a:r>
            <a:r>
              <a:rPr/>
              <a:t>brutes</a:t>
            </a:r>
          </a:p>
        </p:txBody>
      </p:sp>
      <p:sp>
        <p:nvSpPr>
          <p:cNvPr id="3" name="Content Placeholder 2"/>
          <p:cNvSpPr>
            <a:spLocks noGrp="1"/>
          </p:cNvSpPr>
          <p:nvPr>
            <p:ph idx="1"/>
          </p:nvPr>
        </p:nvSpPr>
        <p:spPr/>
        <p:txBody>
          <a:bodyPr/>
          <a:lstStyle/>
          <a:p>
            <a:pPr lvl="0" indent="0">
              <a:buNone/>
            </a:pPr>
            <a:r>
              <a:rPr>
                <a:latin typeface="Courier"/>
              </a:rPr>
              <a:t>pheatmap</a:t>
            </a:r>
            <a:r>
              <a:rPr>
                <a:solidFill>
                  <a:srgbClr val="4070A0"/>
                </a:solidFill>
                <a:latin typeface="Courier"/>
              </a:rPr>
              <a:t>::</a:t>
            </a:r>
            <a:r>
              <a:rPr>
                <a:solidFill>
                  <a:srgbClr val="06287E"/>
                </a:solidFill>
                <a:latin typeface="Courier"/>
              </a:rPr>
              <a:t>pheatmap</a:t>
            </a:r>
            <a:r>
              <a:rPr>
                <a:latin typeface="Courier"/>
              </a:rPr>
              <a:t>(BIC_expr, </a:t>
            </a:r>
            <a:r>
              <a:rPr>
                <a:solidFill>
                  <a:srgbClr val="7D9029"/>
                </a:solidFill>
                <a:latin typeface="Courier"/>
              </a:rPr>
              <a:t>clustering.method =</a:t>
            </a:r>
            <a:r>
              <a:rPr>
                <a:latin typeface="Courier"/>
              </a:rPr>
              <a:t> </a:t>
            </a:r>
            <a:r>
              <a:rPr>
                <a:solidFill>
                  <a:srgbClr val="4070A0"/>
                </a:solidFill>
                <a:latin typeface="Courier"/>
              </a:rPr>
              <a:t>"ward.D2"</a:t>
            </a:r>
            <a:r>
              <a:rPr>
                <a:latin typeface="Courier"/>
              </a:rPr>
              <a:t>)</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heatmap1-1.png" id="0" name="Picture 1"/>
          <p:cNvPicPr>
            <a:picLocks noGrp="1" noChangeAspect="1"/>
          </p:cNvPicPr>
          <p:nvPr/>
        </p:nvPicPr>
        <p:blipFill>
          <a:blip r:embed="rId2"/>
          <a:stretch>
            <a:fillRect/>
          </a:stretch>
        </p:blipFill>
        <p:spPr bwMode="auto">
          <a:xfrm>
            <a:off x="952500" y="1600200"/>
            <a:ext cx="7239000" cy="45212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Visualisation</a:t>
            </a:r>
            <a:r>
              <a:rPr/>
              <a:t> </a:t>
            </a:r>
            <a:r>
              <a:rPr/>
              <a:t>à</a:t>
            </a:r>
            <a:r>
              <a:rPr/>
              <a:t> </a:t>
            </a:r>
            <a:r>
              <a:rPr/>
              <a:t>l’aide</a:t>
            </a:r>
            <a:r>
              <a:rPr/>
              <a:t> </a:t>
            </a:r>
            <a:r>
              <a:rPr/>
              <a:t>de</a:t>
            </a:r>
            <a:r>
              <a:rPr/>
              <a:t> </a:t>
            </a:r>
            <a:r>
              <a:rPr/>
              <a:t>heatmap</a:t>
            </a:r>
            <a:r>
              <a:rPr/>
              <a:t> </a:t>
            </a:r>
            <a:r>
              <a:rPr/>
              <a:t>:</a:t>
            </a:r>
            <a:r>
              <a:rPr/>
              <a:t> </a:t>
            </a:r>
            <a:r>
              <a:rPr/>
              <a:t>données</a:t>
            </a:r>
            <a:r>
              <a:rPr/>
              <a:t> </a:t>
            </a:r>
            <a:r>
              <a:rPr/>
              <a:t>mise</a:t>
            </a:r>
            <a:r>
              <a:rPr/>
              <a:t> </a:t>
            </a:r>
            <a:r>
              <a:rPr/>
              <a:t>à</a:t>
            </a:r>
            <a:r>
              <a:rPr/>
              <a:t> </a:t>
            </a:r>
            <a:r>
              <a:rPr/>
              <a:t>l’échelle</a:t>
            </a:r>
          </a:p>
        </p:txBody>
      </p:sp>
      <p:sp>
        <p:nvSpPr>
          <p:cNvPr id="3" name="Content Placeholder 2"/>
          <p:cNvSpPr>
            <a:spLocks noGrp="1"/>
          </p:cNvSpPr>
          <p:nvPr>
            <p:ph idx="1"/>
          </p:nvPr>
        </p:nvSpPr>
        <p:spPr/>
        <p:txBody>
          <a:bodyPr/>
          <a:lstStyle/>
          <a:p>
            <a:pPr lvl="0" indent="0">
              <a:buNone/>
            </a:pPr>
            <a:r>
              <a:rPr>
                <a:latin typeface="Courier"/>
              </a:rPr>
              <a:t>pheatmap</a:t>
            </a:r>
            <a:r>
              <a:rPr>
                <a:solidFill>
                  <a:srgbClr val="4070A0"/>
                </a:solidFill>
                <a:latin typeface="Courier"/>
              </a:rPr>
              <a:t>::</a:t>
            </a:r>
            <a:r>
              <a:rPr>
                <a:solidFill>
                  <a:srgbClr val="06287E"/>
                </a:solidFill>
                <a:latin typeface="Courier"/>
              </a:rPr>
              <a:t>pheatmap</a:t>
            </a:r>
            <a:r>
              <a:rPr>
                <a:latin typeface="Courier"/>
              </a:rPr>
              <a:t>(BIC_expr.scaled, </a:t>
            </a:r>
            <a:r>
              <a:rPr>
                <a:solidFill>
                  <a:srgbClr val="7D9029"/>
                </a:solidFill>
                <a:latin typeface="Courier"/>
              </a:rPr>
              <a:t>clustering.method =</a:t>
            </a:r>
            <a:r>
              <a:rPr>
                <a:latin typeface="Courier"/>
              </a:rPr>
              <a:t> </a:t>
            </a:r>
            <a:r>
              <a:rPr>
                <a:solidFill>
                  <a:srgbClr val="4070A0"/>
                </a:solidFill>
                <a:latin typeface="Courier"/>
              </a:rPr>
              <a:t>"ward.D2"</a:t>
            </a:r>
            <a:r>
              <a:rPr>
                <a:latin typeface="Courier"/>
              </a:rPr>
              <a:t>)</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heatmap2-1.png" id="0" name="Picture 1"/>
          <p:cNvPicPr>
            <a:picLocks noGrp="1" noChangeAspect="1"/>
          </p:cNvPicPr>
          <p:nvPr/>
        </p:nvPicPr>
        <p:blipFill>
          <a:blip r:embed="rId2"/>
          <a:stretch>
            <a:fillRect/>
          </a:stretch>
        </p:blipFill>
        <p:spPr bwMode="auto">
          <a:xfrm>
            <a:off x="952500" y="1600200"/>
            <a:ext cx="7239000" cy="45212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Les</a:t>
            </a:r>
            <a:r>
              <a:rPr/>
              <a:t> </a:t>
            </a:r>
            <a:r>
              <a:rPr/>
              <a:t>k-means</a:t>
            </a:r>
          </a:p>
        </p:txBody>
      </p:sp>
      <p:sp>
        <p:nvSpPr>
          <p:cNvPr id="3" name="Content Placeholder 2"/>
          <p:cNvSpPr>
            <a:spLocks noGrp="1"/>
          </p:cNvSpPr>
          <p:nvPr>
            <p:ph idx="1"/>
          </p:nvPr>
        </p:nvSpPr>
        <p:spPr/>
        <p:txBody>
          <a:bodyPr/>
          <a:lstStyle/>
          <a:p>
            <a:pPr lvl="0" marL="0" indent="0">
              <a:buNone/>
            </a:pPr>
            <a:r>
              <a:rPr/>
              <a:t>Les individus dans le plan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kmeans0.png" id="0" name="Picture 1"/>
          <p:cNvPicPr>
            <a:picLocks noGrp="1" noChangeAspect="1"/>
          </p:cNvPicPr>
          <p:nvPr/>
        </p:nvPicPr>
        <p:blipFill>
          <a:blip r:embed="rId2"/>
          <a:stretch>
            <a:fillRect/>
          </a:stretch>
        </p:blipFill>
        <p:spPr bwMode="auto">
          <a:xfrm>
            <a:off x="457200" y="2324100"/>
            <a:ext cx="8229600" cy="30861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=&gt; faire apparaitres des classes / des clusters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L’algorithme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spcBef>
                    <a:spcPts val="3000"/>
                  </a:spcBef>
                  <a:buNone/>
                </a:pPr>
                <a:r>
                  <a:rPr b="1"/>
                  <a:t>étape 1 :</a:t>
                </a:r>
              </a:p>
              <a:p>
                <a:pPr lvl="1"/>
                <a14:m>
                  <m:oMath xmlns:m="http://schemas.openxmlformats.org/officeDocument/2006/math">
                    <m:r>
                      <m:t>k</m:t>
                    </m:r>
                  </m:oMath>
                </a14:m>
                <a:r>
                  <a:rPr/>
                  <a:t> centres provisoires tirés au hasard</a:t>
                </a:r>
              </a:p>
              <a:p>
                <a:pPr lvl="1"/>
                <a14:m>
                  <m:oMath xmlns:m="http://schemas.openxmlformats.org/officeDocument/2006/math">
                    <m:r>
                      <m:t>k</m:t>
                    </m:r>
                  </m:oMath>
                </a14:m>
                <a:r>
                  <a:rPr/>
                  <a:t> clusters créés à partir des centres en regroupant les individus les plus proches de chaque centre</a:t>
                </a:r>
              </a:p>
              <a:p>
                <a:pPr lvl="1"/>
                <a:r>
                  <a:rPr/>
                  <a:t>obtention de la partition </a:t>
                </a:r>
                <a14:m>
                  <m:oMath xmlns:m="http://schemas.openxmlformats.org/officeDocument/2006/math">
                    <m:sSub>
                      <m:e>
                        <m:r>
                          <m:t>P</m:t>
                        </m:r>
                      </m:e>
                      <m:sub>
                        <m:r>
                          <m:t>0</m:t>
                        </m:r>
                      </m:sub>
                    </m:sSub>
                  </m:oMath>
                </a14:m>
              </a:p>
            </p:txBody>
          </p:sp>
        </mc:Choice>
      </mc:AlternateContent>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Choix</a:t>
            </a:r>
            <a:r>
              <a:rPr/>
              <a:t> </a:t>
            </a:r>
            <a:r>
              <a:rPr/>
              <a:t>des</a:t>
            </a:r>
            <a:r>
              <a:rPr/>
              <a:t> </a:t>
            </a:r>
            <a:r>
              <a:rPr/>
              <a:t>centres</a:t>
            </a:r>
            <a:r>
              <a:rPr/>
              <a:t> </a:t>
            </a:r>
            <a:r>
              <a:rPr/>
              <a:t>provisoires</a:t>
            </a:r>
          </a:p>
        </p:txBody>
      </p:sp>
      <p:pic>
        <p:nvPicPr>
          <p:cNvPr descr="img/kmeans1.png" id="0" name="Picture 1"/>
          <p:cNvPicPr>
            <a:picLocks noGrp="1" noChangeAspect="1"/>
          </p:cNvPicPr>
          <p:nvPr/>
        </p:nvPicPr>
        <p:blipFill>
          <a:blip r:embed="rId2"/>
          <a:stretch>
            <a:fillRect/>
          </a:stretch>
        </p:blipFill>
        <p:spPr bwMode="auto">
          <a:xfrm>
            <a:off x="457200" y="1663700"/>
            <a:ext cx="8229600" cy="44069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Calcul</a:t>
            </a:r>
            <a:r>
              <a:rPr/>
              <a:t> </a:t>
            </a:r>
            <a:r>
              <a:rPr/>
              <a:t>des</a:t>
            </a:r>
            <a:r>
              <a:rPr/>
              <a:t> </a:t>
            </a:r>
            <a:r>
              <a:rPr/>
              <a:t>distances</a:t>
            </a:r>
            <a:r>
              <a:rPr/>
              <a:t> </a:t>
            </a:r>
            <a:r>
              <a:rPr/>
              <a:t>aux</a:t>
            </a:r>
            <a:r>
              <a:rPr/>
              <a:t> </a:t>
            </a:r>
            <a:r>
              <a:rPr/>
              <a:t>centres</a:t>
            </a:r>
            <a:r>
              <a:rPr/>
              <a:t> </a:t>
            </a:r>
            <a:r>
              <a:rPr/>
              <a:t>provisoires</a:t>
            </a:r>
          </a:p>
        </p:txBody>
      </p:sp>
      <p:pic>
        <p:nvPicPr>
          <p:cNvPr descr="img/kmeans2.png" id="0" name="Picture 1"/>
          <p:cNvPicPr>
            <a:picLocks noGrp="1" noChangeAspect="1"/>
          </p:cNvPicPr>
          <p:nvPr/>
        </p:nvPicPr>
        <p:blipFill>
          <a:blip r:embed="rId2"/>
          <a:stretch>
            <a:fillRect/>
          </a:stretch>
        </p:blipFill>
        <p:spPr bwMode="auto">
          <a:xfrm>
            <a:off x="457200" y="1714500"/>
            <a:ext cx="8229600" cy="42926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(1)</a:t>
            </a:r>
          </a:p>
        </p:txBody>
      </p:sp>
      <p:sp>
        <p:nvSpPr>
          <p:cNvPr id="3" name="Content Placeholder 2"/>
          <p:cNvSpPr>
            <a:spLocks noGrp="1"/>
          </p:cNvSpPr>
          <p:nvPr>
            <p:ph idx="1"/>
          </p:nvPr>
        </p:nvSpPr>
        <p:spPr/>
        <p:txBody>
          <a:bodyPr/>
          <a:lstStyle/>
          <a:p>
            <a:pPr lvl="1"/>
            <a:r>
              <a:rPr/>
              <a:t>extrait des données</a:t>
            </a:r>
          </a:p>
          <a:p>
            <a:pPr lvl="2"/>
            <a:r>
              <a:rPr/>
              <a:t>chaque individu est représenté par un vecteur de mesures</a:t>
            </a:r>
          </a:p>
          <a:p>
            <a:pPr lvl="0" indent="0">
              <a:buNone/>
            </a:pPr>
            <a:r>
              <a:rPr>
                <a:latin typeface="Courier"/>
              </a:rPr>
              <a:t>                                      ENSG00000000003.14 ENSG00000000419.12 ENSG00000000457.13 ENSG00000000460.16 ENSG00000000938.12
X1AB92ADA.637E.4A42.A39A.70CEEEA41AE3           16.52775           17.50349           17.96040           16.77151           15.13011
DA98A67C.F11F.41D3.8223.1161EBFF8B58            18.84599           17.01692           17.29379           16.30180           13.57196
X06CCFD0F.7FB8.471E.B823.C7876582D6FC           18.67677           18.15315           17.51914           16.85386           15.04359
A33B2F42.6EC6.4FB2.8BE5.542407A0382E            17.75458           19.34170           18.34039           17.75886           15.11192</a:t>
            </a:r>
          </a:p>
          <a:p>
            <a:pPr lvl="1"/>
            <a:r>
              <a:rPr/>
              <a:t>Comment représenter / visualiser ces données ?</a:t>
            </a:r>
          </a:p>
          <a:p>
            <a:pPr lvl="1"/>
            <a:r>
              <a:rPr/>
              <a:t>Dans quel espace de réprésentation ?</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Affectation</a:t>
            </a:r>
            <a:r>
              <a:rPr/>
              <a:t> </a:t>
            </a:r>
            <a:r>
              <a:rPr/>
              <a:t>à</a:t>
            </a:r>
            <a:r>
              <a:rPr/>
              <a:t> </a:t>
            </a:r>
            <a:r>
              <a:rPr/>
              <a:t>un</a:t>
            </a:r>
            <a:r>
              <a:rPr/>
              <a:t> </a:t>
            </a:r>
            <a:r>
              <a:rPr/>
              <a:t>cluster</a:t>
            </a:r>
          </a:p>
        </p:txBody>
      </p:sp>
      <p:pic>
        <p:nvPicPr>
          <p:cNvPr descr="img/kmeans3.png" id="0" name="Picture 1"/>
          <p:cNvPicPr>
            <a:picLocks noGrp="1" noChangeAspect="1"/>
          </p:cNvPicPr>
          <p:nvPr/>
        </p:nvPicPr>
        <p:blipFill>
          <a:blip r:embed="rId2"/>
          <a:stretch>
            <a:fillRect/>
          </a:stretch>
        </p:blipFill>
        <p:spPr bwMode="auto">
          <a:xfrm>
            <a:off x="457200" y="1803400"/>
            <a:ext cx="8229600" cy="41275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Calcul</a:t>
            </a:r>
            <a:r>
              <a:rPr/>
              <a:t> </a:t>
            </a:r>
            <a:r>
              <a:rPr/>
              <a:t>des</a:t>
            </a:r>
            <a:r>
              <a:rPr/>
              <a:t> </a:t>
            </a:r>
            <a:r>
              <a:rPr/>
              <a:t>nouveaux</a:t>
            </a:r>
            <a:r>
              <a:rPr/>
              <a:t> </a:t>
            </a:r>
            <a:r>
              <a:rPr/>
              <a:t>centres</a:t>
            </a:r>
            <a:r>
              <a:rPr/>
              <a:t> </a:t>
            </a:r>
            <a:r>
              <a:rPr/>
              <a:t>de</a:t>
            </a:r>
            <a:r>
              <a:rPr/>
              <a:t> </a:t>
            </a:r>
            <a:r>
              <a:rPr/>
              <a:t>classes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spcBef>
                    <a:spcPts val="3000"/>
                  </a:spcBef>
                  <a:buNone/>
                </a:pPr>
                <a:r>
                  <a:rPr b="1"/>
                  <a:t>Etape j :</a:t>
                </a:r>
              </a:p>
              <a:p>
                <a:pPr lvl="1"/>
                <a:r>
                  <a:rPr/>
                  <a:t>construction des centres de gravité des k clusters construits à l’étape </a:t>
                </a:r>
                <a14:m>
                  <m:oMath xmlns:m="http://schemas.openxmlformats.org/officeDocument/2006/math">
                    <m:r>
                      <m:rPr>
                        <m:sty m:val="p"/>
                      </m:rPr>
                      <m:t>(</m:t>
                    </m:r>
                    <m:r>
                      <m:t>j</m:t>
                    </m:r>
                    <m:r>
                      <m:rPr>
                        <m:sty m:val="p"/>
                      </m:rPr>
                      <m:t>−</m:t>
                    </m:r>
                    <m:r>
                      <m:t>1</m:t>
                    </m:r>
                    <m:r>
                      <m:rPr>
                        <m:sty m:val="p"/>
                      </m:rPr>
                      <m:t>)</m:t>
                    </m:r>
                  </m:oMath>
                </a14:m>
              </a:p>
              <a:p>
                <a:pPr lvl="1"/>
                <a14:m>
                  <m:oMath xmlns:m="http://schemas.openxmlformats.org/officeDocument/2006/math">
                    <m:r>
                      <m:t>k</m:t>
                    </m:r>
                  </m:oMath>
                </a14:m>
                <a:r>
                  <a:rPr/>
                  <a:t> nouveaux clusters créés à partir des nouveaux centres suivant la même règle qu’à l’étape </a:t>
                </a:r>
                <a14:m>
                  <m:oMath xmlns:m="http://schemas.openxmlformats.org/officeDocument/2006/math">
                    <m:r>
                      <m:t>0</m:t>
                    </m:r>
                  </m:oMath>
                </a14:m>
              </a:p>
              <a:p>
                <a:pPr lvl="1"/>
                <a:r>
                  <a:rPr/>
                  <a:t>obtention de la partition </a:t>
                </a:r>
                <a14:m>
                  <m:oMath xmlns:m="http://schemas.openxmlformats.org/officeDocument/2006/math">
                    <m:sSub>
                      <m:e>
                        <m:r>
                          <m:t>P</m:t>
                        </m:r>
                      </m:e>
                      <m:sub>
                        <m:r>
                          <m:t>j</m:t>
                        </m:r>
                      </m:sub>
                    </m:sSub>
                  </m:oMath>
                </a14:m>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kmeans4.png" id="0" name="Picture 1"/>
          <p:cNvPicPr>
            <a:picLocks noGrp="1" noChangeAspect="1"/>
          </p:cNvPicPr>
          <p:nvPr/>
        </p:nvPicPr>
        <p:blipFill>
          <a:blip r:embed="rId2"/>
          <a:stretch>
            <a:fillRect/>
          </a:stretch>
        </p:blipFill>
        <p:spPr bwMode="auto">
          <a:xfrm>
            <a:off x="457200" y="1803400"/>
            <a:ext cx="8229600" cy="4127500"/>
          </a:xfrm>
          <a:prstGeom prst="rect">
            <a:avLst/>
          </a:prstGeom>
          <a:noFill/>
          <a:ln w="9525">
            <a:noFill/>
            <a:headEnd/>
            <a:tailEnd/>
          </a:ln>
        </p:spPr>
      </p:pic>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Fin</a:t>
            </a:r>
            <a:r>
              <a:rPr/>
              <a:t> </a:t>
            </a:r>
            <a:r>
              <a:rPr/>
              <a:t>:</a:t>
            </a:r>
          </a:p>
        </p:txBody>
      </p:sp>
      <p:sp>
        <p:nvSpPr>
          <p:cNvPr id="3" name="Content Placeholder 2"/>
          <p:cNvSpPr>
            <a:spLocks noGrp="1"/>
          </p:cNvSpPr>
          <p:nvPr>
            <p:ph idx="1"/>
          </p:nvPr>
        </p:nvSpPr>
        <p:spPr/>
        <p:txBody>
          <a:bodyPr/>
          <a:lstStyle/>
          <a:p>
            <a:pPr lvl="1"/>
            <a:r>
              <a:rPr/>
              <a:t>l’algorithme converge vers une partition stable</a:t>
            </a:r>
          </a:p>
          <a:p>
            <a:pPr lvl="0" marL="0" indent="0">
              <a:spcBef>
                <a:spcPts val="3000"/>
              </a:spcBef>
              <a:buNone/>
            </a:pPr>
            <a:r>
              <a:rPr b="1"/>
              <a:t>Arrêt :</a:t>
            </a:r>
          </a:p>
          <a:p>
            <a:pPr lvl="1"/>
            <a:r>
              <a:rPr/>
              <a:t>lorsque la partition reste la même, ou lorsque la variance intra-cluster ne décroit plus, ou lorsque le nombre maximal d’itérations est atteint.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kmeans5.png" id="0" name="Picture 1"/>
          <p:cNvPicPr>
            <a:picLocks noGrp="1" noChangeAspect="1"/>
          </p:cNvPicPr>
          <p:nvPr/>
        </p:nvPicPr>
        <p:blipFill>
          <a:blip r:embed="rId2"/>
          <a:stretch>
            <a:fillRect/>
          </a:stretch>
        </p:blipFill>
        <p:spPr bwMode="auto">
          <a:xfrm>
            <a:off x="457200" y="1803400"/>
            <a:ext cx="8229600" cy="41275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Un</a:t>
            </a:r>
            <a:r>
              <a:rPr/>
              <a:t> </a:t>
            </a:r>
            <a:r>
              <a:rPr/>
              <a:t>premier</a:t>
            </a:r>
            <a:r>
              <a:rPr/>
              <a:t> </a:t>
            </a:r>
            <a:r>
              <a:rPr/>
              <a:t>k-means</a:t>
            </a:r>
            <a:r>
              <a:rPr/>
              <a:t> </a:t>
            </a:r>
            <a:r>
              <a:rPr/>
              <a:t>en</a:t>
            </a:r>
            <a:r>
              <a:rPr/>
              <a:t> </a:t>
            </a:r>
            <a:r>
              <a:rPr/>
              <a:t>5</a:t>
            </a:r>
            <a:r>
              <a:rPr/>
              <a:t> </a:t>
            </a:r>
            <a:r>
              <a:rPr/>
              <a:t>groupes</a:t>
            </a:r>
          </a:p>
        </p:txBody>
      </p:sp>
      <p:sp>
        <p:nvSpPr>
          <p:cNvPr id="3" name="Content Placeholder 2"/>
          <p:cNvSpPr>
            <a:spLocks noGrp="1"/>
          </p:cNvSpPr>
          <p:nvPr>
            <p:ph idx="1"/>
          </p:nvPr>
        </p:nvSpPr>
        <p:spPr/>
        <p:txBody>
          <a:bodyPr/>
          <a:lstStyle/>
          <a:p>
            <a:pPr lvl="0" indent="0">
              <a:buNone/>
            </a:pPr>
            <a:r>
              <a:rPr>
                <a:latin typeface="Courier"/>
              </a:rPr>
              <a:t>iris.scale.kmeans5 </a:t>
            </a:r>
            <a:r>
              <a:rPr>
                <a:solidFill>
                  <a:srgbClr val="007020"/>
                </a:solidFill>
                <a:latin typeface="Courier"/>
              </a:rPr>
              <a:t>&lt;-</a:t>
            </a:r>
            <a:r>
              <a:rPr>
                <a:latin typeface="Courier"/>
              </a:rPr>
              <a:t> </a:t>
            </a:r>
            <a:r>
              <a:rPr>
                <a:solidFill>
                  <a:srgbClr val="06287E"/>
                </a:solidFill>
                <a:latin typeface="Courier"/>
              </a:rPr>
              <a:t>kmeans</a:t>
            </a:r>
            <a:r>
              <a:rPr>
                <a:latin typeface="Courier"/>
              </a:rPr>
              <a:t>(BIC_expr.scaled, </a:t>
            </a:r>
            <a:r>
              <a:rPr>
                <a:solidFill>
                  <a:srgbClr val="7D9029"/>
                </a:solidFill>
                <a:latin typeface="Courier"/>
              </a:rPr>
              <a:t>center=</a:t>
            </a:r>
            <a:r>
              <a:rPr>
                <a:solidFill>
                  <a:srgbClr val="40A070"/>
                </a:solidFill>
                <a:latin typeface="Courier"/>
              </a:rPr>
              <a:t>5</a:t>
            </a:r>
            <a:r>
              <a:rPr>
                <a:latin typeface="Courier"/>
              </a:rPr>
              <a:t>)</a:t>
            </a:r>
            <a:br/>
            <a:r>
              <a:rPr>
                <a:latin typeface="Courier"/>
              </a:rPr>
              <a:t>iris.scale.kmeans5</a:t>
            </a:r>
            <a:r>
              <a:rPr>
                <a:solidFill>
                  <a:srgbClr val="4070A0"/>
                </a:solidFill>
                <a:latin typeface="Courier"/>
              </a:rPr>
              <a:t>$</a:t>
            </a:r>
            <a:r>
              <a:rPr>
                <a:latin typeface="Courier"/>
              </a:rPr>
              <a:t>cluster[</a:t>
            </a:r>
            <a:r>
              <a:rPr>
                <a:solidFill>
                  <a:srgbClr val="40A070"/>
                </a:solidFill>
                <a:latin typeface="Courier"/>
              </a:rPr>
              <a:t>1</a:t>
            </a:r>
            <a:r>
              <a:rPr>
                <a:solidFill>
                  <a:srgbClr val="4070A0"/>
                </a:solidFill>
                <a:latin typeface="Courier"/>
              </a:rPr>
              <a:t>:</a:t>
            </a:r>
            <a:r>
              <a:rPr>
                <a:solidFill>
                  <a:srgbClr val="40A070"/>
                </a:solidFill>
                <a:latin typeface="Courier"/>
              </a:rPr>
              <a:t>20</a:t>
            </a:r>
            <a:r>
              <a:rPr>
                <a:latin typeface="Courier"/>
              </a:rPr>
              <a:t>]</a:t>
            </a:r>
          </a:p>
          <a:p>
            <a:pPr lvl="0" indent="0">
              <a:buNone/>
            </a:pPr>
            <a:r>
              <a:rPr>
                <a:latin typeface="Courier"/>
              </a:rPr>
              <a:t>ENSG00000000003.14 ENSG00000000419.12 ENSG00000000457.13 ENSG00000000460.16 ENSG00000000938.12 ENSG00000000971.15 ENSG00000001036.13 ENSG00000001084.10 ENSG00000001167.14 ENSG00000001460.17 ENSG00000001461.16 ENSG00000001497.16  ENSG00000001561.6 ENSG00000001617.11  ENSG00000001629.9 
                 1                  1                  1                  1                  2                  4                  4                  1                  4                  2                  1                  4                  1                  4                  4 
ENSG00000001630.15 ENSG00000001631.15 ENSG00000002016.17 ENSG00000002330.13 ENSG00000002549.12 
                 4                  1                  2                  1                  4 </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Comment</a:t>
            </a:r>
            <a:r>
              <a:rPr/>
              <a:t> </a:t>
            </a:r>
            <a:r>
              <a:rPr/>
              <a:t>déterminer</a:t>
            </a:r>
            <a:r>
              <a:rPr/>
              <a:t> </a:t>
            </a:r>
            <a:r>
              <a:rPr/>
              <a:t>le</a:t>
            </a:r>
            <a:r>
              <a:rPr/>
              <a:t> </a:t>
            </a:r>
            <a:r>
              <a:rPr/>
              <a:t>nombre</a:t>
            </a:r>
            <a:r>
              <a:rPr/>
              <a:t> </a:t>
            </a:r>
            <a:r>
              <a:rPr/>
              <a:t>de</a:t>
            </a:r>
            <a:r>
              <a:rPr/>
              <a:t> </a:t>
            </a:r>
            <a:r>
              <a:rPr/>
              <a:t>clusters</a:t>
            </a:r>
            <a:r>
              <a:rPr/>
              <a:t> </a:t>
            </a:r>
            <a:r>
              <a:rPr/>
              <a:t>?</a:t>
            </a:r>
            <a:r>
              <a:rPr/>
              <a:t> </a:t>
            </a:r>
            <a:r>
              <a:rPr/>
              <a:t>(1)</a:t>
            </a:r>
          </a:p>
        </p:txBody>
      </p:sp>
      <p:sp>
        <p:nvSpPr>
          <p:cNvPr id="3" name="Content Placeholder 2"/>
          <p:cNvSpPr>
            <a:spLocks noGrp="1"/>
          </p:cNvSpPr>
          <p:nvPr>
            <p:ph idx="1"/>
          </p:nvPr>
        </p:nvSpPr>
        <p:spPr/>
        <p:txBody>
          <a:bodyPr/>
          <a:lstStyle/>
          <a:p>
            <a:pPr lvl="0" marL="0" indent="0">
              <a:buNone/>
            </a:pPr>
            <a:r>
              <a:rPr/>
              <a:t>Ces méthodes non supervisées, sont sans </a:t>
            </a:r>
            <a:r>
              <a:rPr i="1"/>
              <a:t>a priori</a:t>
            </a:r>
            <a:r>
              <a:rPr/>
              <a:t> sur la structure, le nombre de groupe, des données.</a:t>
            </a:r>
          </a:p>
          <a:p>
            <a:pPr lvl="0" marL="0" indent="0">
              <a:buNone/>
            </a:pPr>
            <a:r>
              <a:rPr/>
              <a:t>rappel : un cluster est composé</a:t>
            </a:r>
          </a:p>
          <a:p>
            <a:pPr lvl="1"/>
            <a:r>
              <a:rPr/>
              <a:t>d’individus qui se ressemblent</a:t>
            </a:r>
          </a:p>
          <a:p>
            <a:pPr lvl="1"/>
            <a:r>
              <a:rPr/>
              <a:t>d’individus très différents des individus de ceux des autres clusters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Comment</a:t>
            </a:r>
            <a:r>
              <a:rPr/>
              <a:t> </a:t>
            </a:r>
            <a:r>
              <a:rPr/>
              <a:t>déterminer</a:t>
            </a:r>
            <a:r>
              <a:rPr/>
              <a:t> </a:t>
            </a:r>
            <a:r>
              <a:rPr/>
              <a:t>le</a:t>
            </a:r>
            <a:r>
              <a:rPr/>
              <a:t> </a:t>
            </a:r>
            <a:r>
              <a:rPr/>
              <a:t>nombre</a:t>
            </a:r>
            <a:r>
              <a:rPr/>
              <a:t> </a:t>
            </a:r>
            <a:r>
              <a:rPr/>
              <a:t>de</a:t>
            </a:r>
            <a:r>
              <a:rPr/>
              <a:t> </a:t>
            </a:r>
            <a:r>
              <a:rPr/>
              <a:t>clusters</a:t>
            </a:r>
            <a:r>
              <a:rPr/>
              <a:t> </a:t>
            </a:r>
            <a:r>
              <a:rPr/>
              <a:t>?</a:t>
            </a:r>
            <a:r>
              <a:rPr/>
              <a:t> </a:t>
            </a:r>
            <a:r>
              <a:rPr/>
              <a:t>(2)</a:t>
            </a:r>
          </a:p>
        </p:txBody>
      </p:sp>
      <p:sp>
        <p:nvSpPr>
          <p:cNvPr id="3" name="Content Placeholder 2"/>
          <p:cNvSpPr>
            <a:spLocks noGrp="1"/>
          </p:cNvSpPr>
          <p:nvPr>
            <p:ph idx="1"/>
          </p:nvPr>
        </p:nvSpPr>
        <p:spPr/>
        <p:txBody>
          <a:bodyPr/>
          <a:lstStyle/>
          <a:p>
            <a:pPr lvl="1"/>
            <a:r>
              <a:rPr/>
              <a:t>si les individus d’un même cluster sont proches</a:t>
            </a:r>
          </a:p>
          <a:p>
            <a:pPr lvl="2"/>
            <a:r>
              <a:rPr/>
              <a:t>homogénéité maximale à l’intérieur de chaque cluster =&gt; variance intra faible</a:t>
            </a:r>
          </a:p>
          <a:p>
            <a:pPr lvl="1"/>
            <a:r>
              <a:rPr/>
              <a:t>si les individus de 2 clusters différents sont éloignés =&gt; variance inter forte</a:t>
            </a:r>
          </a:p>
          <a:p>
            <a:pPr lvl="2"/>
            <a:r>
              <a:rPr/>
              <a:t>hétérogénéité maximale entre chaque cluster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Comment</a:t>
            </a:r>
            <a:r>
              <a:rPr/>
              <a:t> </a:t>
            </a:r>
            <a:r>
              <a:rPr/>
              <a:t>déterminer</a:t>
            </a:r>
            <a:r>
              <a:rPr/>
              <a:t> </a:t>
            </a:r>
            <a:r>
              <a:rPr/>
              <a:t>le</a:t>
            </a:r>
            <a:r>
              <a:rPr/>
              <a:t> </a:t>
            </a:r>
            <a:r>
              <a:rPr/>
              <a:t>nombre</a:t>
            </a:r>
            <a:r>
              <a:rPr/>
              <a:t> </a:t>
            </a:r>
            <a:r>
              <a:rPr/>
              <a:t>de</a:t>
            </a:r>
            <a:r>
              <a:rPr/>
              <a:t> </a:t>
            </a:r>
            <a:r>
              <a:rPr/>
              <a:t>clusters</a:t>
            </a:r>
            <a:r>
              <a:rPr/>
              <a:t> </a:t>
            </a:r>
            <a:r>
              <a:rPr/>
              <a:t>?</a:t>
            </a:r>
            <a:r>
              <a:rPr/>
              <a:t> </a:t>
            </a:r>
            <a:r>
              <a:rPr/>
              <a:t>avec</a:t>
            </a:r>
            <a:r>
              <a:rPr/>
              <a:t> </a:t>
            </a:r>
            <a:r>
              <a:rPr/>
              <a:t>la</a:t>
            </a:r>
            <a:r>
              <a:rPr/>
              <a:t> </a:t>
            </a:r>
            <a:r>
              <a:rPr/>
              <a:t>classification</a:t>
            </a:r>
            <a:r>
              <a:rPr/>
              <a:t> </a:t>
            </a:r>
            <a:r>
              <a:rPr/>
              <a:t>hiérarchique</a:t>
            </a:r>
          </a:p>
        </p:txBody>
      </p:sp>
      <p:sp>
        <p:nvSpPr>
          <p:cNvPr id="3" name="Content Placeholder 2"/>
          <p:cNvSpPr>
            <a:spLocks noGrp="1"/>
          </p:cNvSpPr>
          <p:nvPr>
            <p:ph idx="1"/>
          </p:nvPr>
        </p:nvSpPr>
        <p:spPr/>
        <p:txBody>
          <a:bodyPr/>
          <a:lstStyle/>
          <a:p>
            <a:pPr lvl="0" marL="0" indent="0">
              <a:buNone/>
            </a:pPr>
            <a:r>
              <a:rPr/>
              <a:t>La coupure de l’arbre à un niveau donné construit une partition. la coupure doit se faire :</a:t>
            </a:r>
          </a:p>
          <a:p>
            <a:pPr lvl="1"/>
            <a:r>
              <a:rPr/>
              <a:t>après les agrégations correspondant à des valeurs peu élevées de l’indice</a:t>
            </a:r>
          </a:p>
          <a:p>
            <a:pPr lvl="1"/>
            <a:r>
              <a:rPr/>
              <a:t>avant les agrégations correspondant à des niveaux élevés de l’indice, qui dissocient les groupes bien distincts dans la population.</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a:solidFill>
                  <a:srgbClr val="06287E"/>
                </a:solidFill>
                <a:latin typeface="Courier"/>
              </a:rPr>
              <a:t>plot</a:t>
            </a:r>
            <a:r>
              <a:rPr>
                <a:latin typeface="Courier"/>
              </a:rPr>
              <a:t>(BIC.scale.hclust.ward, </a:t>
            </a:r>
            <a:r>
              <a:rPr>
                <a:solidFill>
                  <a:srgbClr val="7D9029"/>
                </a:solidFill>
                <a:latin typeface="Courier"/>
              </a:rPr>
              <a:t>hang =</a:t>
            </a:r>
            <a:r>
              <a:rPr>
                <a:latin typeface="Courier"/>
              </a:rPr>
              <a:t> </a:t>
            </a:r>
            <a:r>
              <a:rPr>
                <a:solidFill>
                  <a:srgbClr val="4070A0"/>
                </a:solidFill>
                <a:latin typeface="Courier"/>
              </a:rPr>
              <a:t>-</a:t>
            </a:r>
            <a:r>
              <a:rPr>
                <a:solidFill>
                  <a:srgbClr val="40A070"/>
                </a:solidFill>
                <a:latin typeface="Courier"/>
              </a:rPr>
              <a:t>1</a:t>
            </a:r>
            <a:r>
              <a:rPr>
                <a:latin typeface="Courier"/>
              </a:rPr>
              <a:t>, </a:t>
            </a:r>
            <a:r>
              <a:rPr>
                <a:solidFill>
                  <a:srgbClr val="7D9029"/>
                </a:solidFill>
                <a:latin typeface="Courier"/>
              </a:rPr>
              <a:t>cex =</a:t>
            </a:r>
            <a:r>
              <a:rPr>
                <a:latin typeface="Courier"/>
              </a:rPr>
              <a:t> </a:t>
            </a:r>
            <a:r>
              <a:rPr>
                <a:solidFill>
                  <a:srgbClr val="40A070"/>
                </a:solidFill>
                <a:latin typeface="Courier"/>
              </a:rPr>
              <a:t>0.5</a:t>
            </a:r>
            <a:r>
              <a:rPr>
                <a:latin typeface="Courie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a:t>
            </a:r>
            <a:r>
              <a:rPr/>
              <a:t> </a:t>
            </a:r>
            <a:r>
              <a:rPr/>
              <a:t>un</a:t>
            </a:r>
            <a:r>
              <a:rPr/>
              <a:t> </a:t>
            </a:r>
            <a:r>
              <a:rPr/>
              <a:t>individu</a:t>
            </a:r>
            <a:r>
              <a:rPr/>
              <a:t> </a:t>
            </a:r>
            <a:r>
              <a:rPr/>
              <a:t>à</a:t>
            </a:r>
            <a:r>
              <a:rPr/>
              <a:t> </a:t>
            </a:r>
            <a:r>
              <a:rPr/>
              <a:t>la</a:t>
            </a:r>
            <a:r>
              <a:rPr/>
              <a:t> </a:t>
            </a:r>
            <a:r>
              <a:rPr/>
              <a:t>fois</a:t>
            </a:r>
            <a:r>
              <a:rPr/>
              <a:t> </a:t>
            </a:r>
            <a:r>
              <a:rPr/>
              <a:t>(2)</a:t>
            </a:r>
          </a:p>
        </p:txBody>
      </p:sp>
      <p:pic>
        <p:nvPicPr>
          <p:cNvPr descr="figures/TCGA_visu_ligne1-1.png" id="0" name="Picture 1"/>
          <p:cNvPicPr>
            <a:picLocks noGrp="1" noChangeAspect="1"/>
          </p:cNvPicPr>
          <p:nvPr/>
        </p:nvPicPr>
        <p:blipFill>
          <a:blip r:embed="rId2"/>
          <a:stretch>
            <a:fillRect/>
          </a:stretch>
        </p:blipFill>
        <p:spPr bwMode="auto">
          <a:xfrm>
            <a:off x="457200" y="2146300"/>
            <a:ext cx="8229600" cy="34290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plot_iris_ward-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Comment</a:t>
            </a:r>
            <a:r>
              <a:rPr/>
              <a:t> </a:t>
            </a:r>
            <a:r>
              <a:rPr/>
              <a:t>déterminer</a:t>
            </a:r>
            <a:r>
              <a:rPr/>
              <a:t> </a:t>
            </a:r>
            <a:r>
              <a:rPr/>
              <a:t>le</a:t>
            </a:r>
            <a:r>
              <a:rPr/>
              <a:t> </a:t>
            </a:r>
            <a:r>
              <a:rPr/>
              <a:t>nombre</a:t>
            </a:r>
            <a:r>
              <a:rPr/>
              <a:t> </a:t>
            </a:r>
            <a:r>
              <a:rPr/>
              <a:t>de</a:t>
            </a:r>
            <a:r>
              <a:rPr/>
              <a:t> </a:t>
            </a:r>
            <a:r>
              <a:rPr/>
              <a:t>clusters</a:t>
            </a:r>
            <a:r>
              <a:rPr/>
              <a:t> </a:t>
            </a:r>
            <a:r>
              <a:rPr/>
              <a:t>?</a:t>
            </a:r>
            <a:r>
              <a:rPr/>
              <a:t> </a:t>
            </a:r>
            <a:r>
              <a:rPr/>
              <a:t>avec</a:t>
            </a:r>
            <a:r>
              <a:rPr/>
              <a:t> </a:t>
            </a:r>
            <a:r>
              <a:rPr/>
              <a:t>les</a:t>
            </a:r>
            <a:r>
              <a:rPr/>
              <a:t> </a:t>
            </a:r>
            <a:r>
              <a:rPr/>
              <a:t>kmeans</a:t>
            </a:r>
          </a:p>
        </p:txBody>
      </p:sp>
      <p:pic>
        <p:nvPicPr>
          <p:cNvPr descr="figures/TCGA_unnamed-chunk-7-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Comparaison</a:t>
            </a:r>
            <a:r>
              <a:rPr/>
              <a:t> </a:t>
            </a:r>
            <a:r>
              <a:rPr/>
              <a:t>des</a:t>
            </a:r>
            <a:r>
              <a:rPr/>
              <a:t> </a:t>
            </a:r>
            <a:r>
              <a:rPr/>
              <a:t>résultats</a:t>
            </a:r>
            <a:r>
              <a:rPr/>
              <a:t> </a:t>
            </a:r>
            <a:r>
              <a:rPr/>
              <a:t>des</a:t>
            </a:r>
            <a:r>
              <a:rPr/>
              <a:t> </a:t>
            </a:r>
            <a:r>
              <a:rPr/>
              <a:t>deux</a:t>
            </a:r>
            <a:r>
              <a:rPr/>
              <a:t> </a:t>
            </a:r>
            <a:r>
              <a:rPr/>
              <a:t>clustering</a:t>
            </a:r>
          </a:p>
        </p:txBody>
      </p:sp>
      <p:sp>
        <p:nvSpPr>
          <p:cNvPr id="3" name="Content Placeholder 2"/>
          <p:cNvSpPr>
            <a:spLocks noGrp="1"/>
          </p:cNvSpPr>
          <p:nvPr>
            <p:ph idx="1"/>
          </p:nvPr>
        </p:nvSpPr>
        <p:spPr/>
        <p:txBody>
          <a:bodyPr/>
          <a:lstStyle/>
          <a:p>
            <a:pPr lvl="1"/>
            <a:r>
              <a:rPr/>
              <a:t>par une table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057400"/>
                <a:gridCol w="2057400"/>
                <a:gridCol w="2057400"/>
                <a:gridCol w="2057400"/>
              </a:tblGrid>
              <a:tr h="0">
                <a:tc>
                  <a:txBody>
                    <a:bodyPr/>
                    <a:lstStyle/>
                    <a:p>
                      <a:endParaRPr/>
                    </a:p>
                  </a:txBody>
                  <a:tcPr/>
                </a:tc>
                <a:tc>
                  <a:txBody>
                    <a:bodyPr/>
                    <a:lstStyle/>
                    <a:p>
                      <a:pPr lvl="0" marL="0" indent="0" algn="ctr">
                        <a:buNone/>
                      </a:pPr>
                      <a:r>
                        <a:rPr/>
                        <a:t>k1</a:t>
                      </a:r>
                    </a:p>
                  </a:txBody>
                  <a:tcPr/>
                </a:tc>
                <a:tc>
                  <a:txBody>
                    <a:bodyPr/>
                    <a:lstStyle/>
                    <a:p>
                      <a:pPr lvl="0" marL="0" indent="0" algn="ctr">
                        <a:buNone/>
                      </a:pPr>
                      <a:r>
                        <a:rPr/>
                        <a:t>k2</a:t>
                      </a:r>
                    </a:p>
                  </a:txBody>
                  <a:tcPr/>
                </a:tc>
                <a:tc>
                  <a:txBody>
                    <a:bodyPr/>
                    <a:lstStyle/>
                    <a:p>
                      <a:pPr lvl="0" marL="0" indent="0" algn="ctr">
                        <a:buNone/>
                      </a:pPr>
                      <a:r>
                        <a:rPr/>
                        <a:t>k3</a:t>
                      </a:r>
                    </a:p>
                  </a:txBody>
                  <a:tcPr/>
                </a:tc>
              </a:tr>
              <a:tr h="0">
                <a:tc>
                  <a:txBody>
                    <a:bodyPr/>
                    <a:lstStyle/>
                    <a:p>
                      <a:pPr lvl="0" marL="0" indent="0" algn="l">
                        <a:buNone/>
                      </a:pPr>
                      <a:r>
                        <a:rPr/>
                        <a:t>c1</a:t>
                      </a:r>
                    </a:p>
                  </a:txBody>
                </a:tc>
                <a:tc>
                  <a:txBody>
                    <a:bodyPr/>
                    <a:lstStyle/>
                    <a:p>
                      <a:pPr lvl="0" marL="0" indent="0" algn="ctr">
                        <a:buNone/>
                      </a:pPr>
                      <a:r>
                        <a:rPr/>
                        <a:t>75</a:t>
                      </a:r>
                    </a:p>
                  </a:txBody>
                </a:tc>
                <a:tc>
                  <a:txBody>
                    <a:bodyPr/>
                    <a:lstStyle/>
                    <a:p>
                      <a:pPr lvl="0" marL="0" indent="0" algn="ctr">
                        <a:buNone/>
                      </a:pPr>
                      <a:r>
                        <a:rPr/>
                        <a:t>0</a:t>
                      </a:r>
                    </a:p>
                  </a:txBody>
                </a:tc>
                <a:tc>
                  <a:txBody>
                    <a:bodyPr/>
                    <a:lstStyle/>
                    <a:p>
                      <a:pPr lvl="0" marL="0" indent="0" algn="ctr">
                        <a:buNone/>
                      </a:pPr>
                      <a:r>
                        <a:rPr/>
                        <a:t>380</a:t>
                      </a:r>
                    </a:p>
                  </a:txBody>
                </a:tc>
              </a:tr>
              <a:tr h="0">
                <a:tc>
                  <a:txBody>
                    <a:bodyPr/>
                    <a:lstStyle/>
                    <a:p>
                      <a:pPr lvl="0" marL="0" indent="0" algn="l">
                        <a:buNone/>
                      </a:pPr>
                      <a:r>
                        <a:rPr/>
                        <a:t>c2</a:t>
                      </a:r>
                    </a:p>
                  </a:txBody>
                </a:tc>
                <a:tc>
                  <a:txBody>
                    <a:bodyPr/>
                    <a:lstStyle/>
                    <a:p>
                      <a:pPr lvl="0" marL="0" indent="0" algn="ctr">
                        <a:buNone/>
                      </a:pPr>
                      <a:r>
                        <a:rPr/>
                        <a:t>0</a:t>
                      </a:r>
                    </a:p>
                  </a:txBody>
                </a:tc>
                <a:tc>
                  <a:txBody>
                    <a:bodyPr/>
                    <a:lstStyle/>
                    <a:p>
                      <a:pPr lvl="0" marL="0" indent="0" algn="ctr">
                        <a:buNone/>
                      </a:pPr>
                      <a:r>
                        <a:rPr/>
                        <a:t>59</a:t>
                      </a:r>
                    </a:p>
                  </a:txBody>
                </a:tc>
                <a:tc>
                  <a:txBody>
                    <a:bodyPr/>
                    <a:lstStyle/>
                    <a:p>
                      <a:pPr lvl="0" marL="0" indent="0" algn="ctr">
                        <a:buNone/>
                      </a:pPr>
                      <a:r>
                        <a:rPr/>
                        <a:t>100</a:t>
                      </a:r>
                    </a:p>
                  </a:txBody>
                </a:tc>
              </a:tr>
              <a:tr h="0">
                <a:tc>
                  <a:txBody>
                    <a:bodyPr/>
                    <a:lstStyle/>
                    <a:p>
                      <a:pPr lvl="0" marL="0" indent="0" algn="l">
                        <a:buNone/>
                      </a:pPr>
                      <a:r>
                        <a:rPr/>
                        <a:t>c3</a:t>
                      </a:r>
                    </a:p>
                  </a:txBody>
                </a:tc>
                <a:tc>
                  <a:txBody>
                    <a:bodyPr/>
                    <a:lstStyle/>
                    <a:p>
                      <a:pPr lvl="0" marL="0" indent="0" algn="ctr">
                        <a:buNone/>
                      </a:pPr>
                      <a:r>
                        <a:rPr/>
                        <a:t>294</a:t>
                      </a:r>
                    </a:p>
                  </a:txBody>
                </a:tc>
                <a:tc>
                  <a:txBody>
                    <a:bodyPr/>
                    <a:lstStyle/>
                    <a:p>
                      <a:pPr lvl="0" marL="0" indent="0" algn="ctr">
                        <a:buNone/>
                      </a:pPr>
                      <a:r>
                        <a:rPr/>
                        <a:t>0</a:t>
                      </a:r>
                    </a:p>
                  </a:txBody>
                </a:tc>
                <a:tc>
                  <a:txBody>
                    <a:bodyPr/>
                    <a:lstStyle/>
                    <a:p>
                      <a:pPr lvl="0" marL="0" indent="0" algn="ctr">
                        <a:buNone/>
                      </a:pPr>
                      <a:r>
                        <a:rPr/>
                        <a:t>2</a:t>
                      </a:r>
                    </a:p>
                  </a:txBody>
                </a:tc>
              </a:tr>
              <a:tr h="0">
                <a:tc>
                  <a:txBody>
                    <a:bodyPr/>
                    <a:lstStyle/>
                    <a:p>
                      <a:pPr lvl="0" marL="0" indent="0" algn="l">
                        <a:buNone/>
                      </a:pPr>
                      <a:r>
                        <a:rPr/>
                        <a:t>c4</a:t>
                      </a:r>
                    </a:p>
                  </a:txBody>
                </a:tc>
                <a:tc>
                  <a:txBody>
                    <a:bodyPr/>
                    <a:lstStyle/>
                    <a:p>
                      <a:pPr lvl="0" marL="0" indent="0" algn="ctr">
                        <a:buNone/>
                      </a:pPr>
                      <a:r>
                        <a:rPr/>
                        <a:t>0</a:t>
                      </a:r>
                    </a:p>
                  </a:txBody>
                </a:tc>
                <a:tc>
                  <a:txBody>
                    <a:bodyPr/>
                    <a:lstStyle/>
                    <a:p>
                      <a:pPr lvl="0" marL="0" indent="0" algn="ctr">
                        <a:buNone/>
                      </a:pPr>
                      <a:r>
                        <a:rPr/>
                        <a:t>90</a:t>
                      </a:r>
                    </a:p>
                  </a:txBody>
                </a:tc>
                <a:tc>
                  <a:txBody>
                    <a:bodyPr/>
                    <a:lstStyle/>
                    <a:p>
                      <a:pPr lvl="0" marL="0" indent="0" algn="ctr">
                        <a:buNone/>
                      </a:pPr>
                      <a:r>
                        <a:rPr/>
                        <a:t>0</a:t>
                      </a:r>
                    </a:p>
                  </a:txBody>
                </a:tc>
              </a:tr>
            </a:tbl>
          </a:graphicData>
        </a:graphic>
      </p:graphicFrame>
    </p:spTree>
  </p:cSld>
</p:sld>
</file>

<file path=ppt/slides/slide84.xml><?xml version="1.0" encoding="UTF-8"?>
<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marL="0" indent="0"><a:buNone /></a:pPr><a:r><a:rPr /><a:t>Pros</a:t></a:r><a:r><a:rPr /><a:t> </a:t></a:r><a:r><a:rPr /><a:t>et</a:t></a:r><a:r><a:rPr /><a:t> </a:t></a:r><a:r><a:rPr /><a:t>cons</a:t></a:r><a:r><a:rPr /><a:t> </a:t></a:r><a:r><a:rPr /><a:t>des</a:t></a:r><a:r><a:rPr /><a:t> </a:t></a:r><a:r><a:rPr /><a:t>différents</a:t></a:r><a:r><a:rPr /><a:t> </a:t></a:r><a:r><a:rPr /><a:t>algorithmes</a:t></a:r></a:p></p:txBody></p:sp><p:graphicFrame><p:nvGraphicFramePr><p:cNvPr id="6" name="Content Placeholder 5" /><p:cNvGraphicFramePr><a:graphicFrameLocks noGrp="1" /></p:cNvGraphicFramePr><p:nvPr><p:ph idx="1" /></p:nvPr></p:nvGraphicFramePr><p:xfrm><a:off x="457200" y="1600200" /><a:ext cx="8229600" cy="4521200" /></p:xfrm><a:graphic><a:graphicData uri="http://schemas.openxmlformats.org/drawingml/2006/table"><a:tbl><a:tblPr firstRow="1" bandRow="1"><a:tableStyleId>{5C22544A-7EE6-4342-B048-85BDC9FD1C3A}</a:tableStyleId></a:tblPr><a:tblGrid><a:gridCol w="2743200" /><a:gridCol w="2743200" /><a:gridCol w="2743200" /></a:tblGrid><a:tr h="0"><a:tc><a:txBody><a:bodyPr /><a:lstStyle /><a:p><a:pPr lvl="0" marL="0" indent="0"><a:buNone /></a:pPr><a:r><a:rPr /><a:t>Algorithme</a:t></a:r></a:p></a:txBody><a:tcPr /></a:tc><a:tc><a:txBody><a:bodyPr /><a:lstStyle /><a:p><a:pPr lvl="0" marL="0" indent="0"><a:buNone /></a:pPr><a:r><a:rPr /><a:t>Pros</a:t></a:r></a:p></a:txBody><a:tcPr /></a:tc><a:tc><a:txBody><a:bodyPr /><a:lstStyle /><a:p><a:pPr lvl="0" marL="0" indent="0"><a:buNone /></a:pPr><a:r><a:rPr /><a:t>Cons</a:t></a:r></a:p></a:txBody><a:tcPr /></a:tc></a:tr><a:tr h="0"><a:tc><a:txBody><a:bodyPr /><a:lstStyle /><a:p><a:pPr lvl="0" marL="0" indent="0"><a:buNone /></a:pPr><a:r><a:rPr b="1" /><a:t>Hiérarchique</a:t></a:r></a:p></a:txBody></a:tc><a:tc><a:txBody><a:bodyPr /><a:lstStyle /><a:p><a:pPr lvl="0" marL="0" indent="0"><a:buNone /></a:pPr><a:r><a:rPr /><a:t>L’arbre</a:t></a:r><a:r><a:rPr /><a:t> </a:t></a:r><a:r><a:rPr /><a:t>reflète</a:t></a:r><a:r><a:rPr /><a:t> </a:t></a:r><a:r><a:rPr /><a:t>la</a:t></a:r><a:r><a:rPr /><a:t> </a:t></a:r><a:r><a:rPr /><a:t>nature</a:t></a:r><a:r><a:rPr /><a:t> </a:t></a:r><a:r><a:rPr /><a:t>imbriquée</a:t></a:r><a:r><a:rPr /><a:t> </a:t></a:r><a:r><a:rPr /><a:t>de</a:t></a:r><a:r><a:rPr /><a:t> </a:t></a:r><a:r><a:rPr /><a:t>tous</a:t></a:r><a:r><a:rPr /><a:t> </a:t></a:r><a:r><a:rPr /><a:t>les</a:t></a:r><a:r><a:rPr /><a:t> </a:t></a:r><a:r><a:rPr /><a:t>sous-clusters</a:t></a:r></a:p></a:txBody></a:tc><a:tc><a:txBody><a:bodyPr /><a:lstStyle /><a:p><a:pPr lvl="0" marL="0" indent="0"><a:buNone /></a:pPr><a:r><a:rPr /><a:t>Complexité</a:t></a:r><a:r><a:rPr /><a:t> </a:t></a:r><a:r><a:rPr /><a:t>quadratique</a:t></a:r><a:r><a:rPr /><a:t> </a:t></a:r><a:r><a:rPr /><a:t>(mémoire</a:t></a:r><a:r><a:rPr /><a:t> </a:t></a:r><a:r><a:rPr /><a:t>et</a:t></a:r><a:r><a:rPr /><a:t> </a:t></a:r><a:r><a:rPr /><a:t>temps</a:t></a:r><a:r><a:rPr /><a:t> </a:t></a:r><a:r><a:rPr /><a:t>de</a:t></a:r><a:r><a:rPr /><a:t> </a:t></a:r><a:r><a:rPr /><a:t>calcul)</a:t></a:r><a:r><a:rPr /><a:t> </a:t></a:r><a14:m><m:oMath xmlns:m="http://schemas.openxmlformats.org/officeDocument/2006/math"><m:r><m:rPr><m:sty m:val="p" /></m:rPr><m:t>→</m:t></m:r></m:oMath></a14:m><a:r><a:rPr /><a:t> </a:t></a:r><a:r><a:rPr /><a:t>quadruple</a:t></a:r><a:r><a:rPr /><a:t> </a:t></a:r><a:r><a:rPr /><a:t>chaque</a:t></a:r><a:r><a:rPr /><a:t> </a:t></a:r><a:r><a:rPr /><a:t>fois</a:t></a:r><a:r><a:rPr /><a:t> </a:t></a:r><a:r><a:rPr /><a:t>qu’on</a:t></a:r><a:r><a:rPr /><a:t> </a:t></a:r><a:r><a:rPr /><a:t>double</a:t></a:r><a:r><a:rPr /><a:t> </a:t></a:r><a:r><a:rPr /><a:t>le</a:t></a:r><a:r><a:rPr /><a:t> </a:t></a:r><a:r><a:rPr /><a:t>nombre</a:t></a:r><a:r><a:rPr /><a:t> </a:t></a:r><a:r><a:rPr /><a:t>d’individus</a:t></a:r></a:p></a:txBody></a:tc></a:tr><a:tr h="0"><a:tc><a:txBody><a:bodyPr /><a:lstStyle /><a:p><a:endParaRPr /></a:p></a:txBody></a:tc><a:tc><a:txBody><a:bodyPr /><a:lstStyle /><a:p><a:pPr lvl="0" marL="0" indent="0"><a:buNone /></a:pPr><a:r><a:rPr /><a:t>Permet</a:t></a:r><a:r><a:rPr /><a:t> </a:t></a:r><a:r><a:rPr /><a:t>une</a:t></a:r><a:r><a:rPr /><a:t> </a:t></a:r><a:r><a:rPr /><a:t>visualisation</a:t></a:r><a:r><a:rPr /><a:t> </a:t></a:r><a:r><a:rPr /><a:t>couplée</a:t></a:r><a:r><a:rPr /><a:t> </a:t></a:r><a:r><a:rPr /><a:t>dendrogramme</a:t></a:r><a:r><a:rPr /><a:t> </a:t></a:r><a:r><a:rPr /><a:t>(groupes)</a:t></a:r><a:r><a:rPr /><a:t> </a:t></a:r><a:r><a:rPr /><a:t>+</a:t></a:r><a:r><a:rPr /><a:t> </a:t></a:r><a:r><a:rPr /><a:t>heatmap</a:t></a:r><a:r><a:rPr /><a:t> </a:t></a:r><a:r><a:rPr /><a:t>(profils</a:t></a:r><a:r><a:rPr /><a:t> </a:t></a:r><a:r><a:rPr /><a:t>individuels)</a:t></a:r></a:p></a:txBody></a:tc><a:tc><a:txBody><a:bodyPr /><a:lstStyle /><a:p><a:endParaRPr /></a:p></a:txBody></a:tc></a:tr><a:tr h="0"><a:tc><a:txBody><a:bodyPr /><a:lstStyle /><a:p><a:endParaRPr /></a:p></a:txBody></a:tc><a:tc><a:txBody><a:bodyPr /><a:lstStyle /><a:p><a:pPr lvl="0" marL="0" indent="0"><a:buNone /></a:pPr><a:r><a:rPr /><a:t>Choix</a:t></a:r><a:r><a:rPr /><a:t> </a:t></a:r><a:r><a:rPr /><a:t>a</a:t></a:r><a:r><a:rPr /><a:t> </a:t></a:r><a:r><a:rPr /><a:t>posteriori</a:t></a:r><a:r><a:rPr /><a:t> </a:t></a:r><a:r><a:rPr /><a:t>du</a:t></a:r><a:r><a:rPr /><a:t> </a:t></a:r><a:r><a:rPr /><a:t>nombre</a:t></a:r><a:r><a:rPr /><a:t> </a:t></a:r><a:r><a:rPr /><a:t>de</a:t></a:r><a:r><a:rPr /><a:t> </a:t></a:r><a:r><a:rPr /><a:t>clusters</a:t></a:r></a:p></a:txBody></a:tc><a:tc><a:txBody><a:bodyPr /><a:lstStyle /><a:p><a:endParaRPr /></a:p></a:txBody></a:tc></a:tr><a:tr h="0"><a:tc><a:txBody><a:bodyPr /><a:lstStyle /><a:p><a:pPr lvl="0" marL="0" indent="0"><a:buNone /></a:pPr><a:r><a:rPr b="1" /><a:t>K-means</a:t></a:r></a:p></a:txBody></a:tc><a:tc><a:txBody><a:bodyPr /><a:lstStyle /><a:p><a:pPr lvl="0" marL="0" indent="0"><a:buNone /></a:pPr><a:r><a:rPr /><a:t>Rapide</a:t></a:r><a:r><a:rPr /><a:t> </a:t></a:r><a:r><a:rPr /><a:t>(linéaire</a:t></a:r><a:r><a:rPr /><a:t> </a:t></a:r><a:r><a:rPr /><a:t>en</a:t></a:r><a:r><a:rPr /><a:t> </a:t></a:r><a:r><a:rPr /><a:t>temps),</a:t></a:r><a:r><a:rPr /><a:t> </a:t></a:r><a:r><a:rPr /><a:t>peut</a:t></a:r><a:r><a:rPr /><a:t> </a:t></a:r><a:r><a:rPr /><a:t>traiter</a:t></a:r><a:r><a:rPr /><a:t> </a:t></a:r><a:r><a:rPr /><a:t>des</a:t></a:r><a:r><a:rPr /><a:t> </a:t></a:r><a:r><a:rPr /><a:t>jeux</a:t></a:r><a:r><a:rPr /><a:t> </a:t></a:r><a:r><a:rPr /><a:t>de</a:t></a:r><a:r><a:rPr /><a:t> </a:t></a:r><a:r><a:rPr /><a:t>données</a:t></a:r><a:r><a:rPr /><a:t> </a:t></a:r><a:r><a:rPr /><a:t>énormes</a:t></a:r><a:r><a:rPr /><a:t> </a:t></a:r><a:r><a:rPr /><a:t>(centaines</a:t></a:r><a:r><a:rPr /><a:t> </a:t></a:r><a:r><a:rPr /><a:t>de</a:t></a:r><a:r><a:rPr /><a:t> </a:t></a:r><a:r><a:rPr /><a:t>milliers</a:t></a:r><a:r><a:rPr /><a:t> </a:t></a:r><a:r><a:rPr /><a:t>de</a:t></a:r><a:r><a:rPr /><a:t> </a:t></a:r><a:r><a:rPr /><a:t>pics</a:t></a:r><a:r><a:rPr /><a:t> </a:t></a:r><a:r><a:rPr /><a:t>ChIP-seq)</a:t></a:r></a:p></a:txBody></a:tc><a:tc><a:txBody><a:bodyPr /><a:lstStyle /><a:p><a:pPr lvl="0" marL="0" indent="0"><a:buNone /></a:pPr><a:r><a:rPr /><a:t>Positions</a:t></a:r><a:r><a:rPr /><a:t> </a:t></a:r><a:r><a:rPr /><a:t>initiales</a:t></a:r><a:r><a:rPr /><a:t> </a:t></a:r><a:r><a:rPr /><a:t>des</a:t></a:r><a:r><a:rPr /><a:t> </a:t></a:r><a:r><a:rPr /><a:t>centres</a:t></a:r><a:r><a:rPr /><a:t> </a:t></a:r><a:r><a:rPr /><a:t>est</a:t></a:r><a:r><a:rPr /><a:t> </a:t></a:r><a:r><a:rPr /><a:t>aléatoire</a:t></a:r><a:r><a:rPr /><a:t> </a:t></a:r><a14:m><m:oMath xmlns:m="http://schemas.openxmlformats.org/officeDocument/2006/math"><m:r><m:rPr><m:sty m:val="p" /></m:rPr><m:t>→</m:t></m:r></m:oMath></a14:m><a:r><a:rPr /><a:t> </a:t></a:r><a:r><a:rPr /><a:t>résultats</a:t></a:r><a:r><a:rPr /><a:t> </a:t></a:r><a:r><a:rPr /><a:t>changent</a:t></a:r><a:r><a:rPr /><a:t> </a:t></a:r><a:r><a:rPr /><a:t>d’une</a:t></a:r><a:r><a:rPr /><a:t> </a:t></a:r><a:r><a:rPr /><a:t>exécution</a:t></a:r><a:r><a:rPr /><a:t> </a:t></a:r><a:r><a:rPr /><a:t>à</a:t></a:r><a:r><a:rPr /><a:t> </a:t></a:r><a:r><a:rPr /><a:t>l’autre</a:t></a:r></a:p></a:txBody></a:tc></a:tr><a:tr h="0"><a:tc><a:txBody><a:bodyPr /><a:lstStyle /><a:p><a:endParaRPr /></a:p></a:txBody></a:tc><a:tc><a:txBody><a:bodyPr /><a:lstStyle /><a:p><a:endParaRPr /></a:p></a:txBody></a:tc><a:tc><a:txBody><a:bodyPr /><a:lstStyle /><a:p><a:pPr lvl="0" marL="0" indent="0"><a:buNone /></a:pPr><a:r><a:rPr /><a:t>Distance</a:t></a:r><a:r><a:rPr /><a:t> </a:t></a:r><a:r><a:rPr /><a:t>euclidienne</a:t></a:r><a:r><a:rPr /><a:t> </a:t></a:r><a:r><a:rPr /><a:t>(pas</a:t></a:r><a:r><a:rPr /><a:t> </a:t></a:r><a:r><a:rPr /><a:t>appropriée</a:t></a:r><a:r><a:rPr /><a:t> </a:t></a:r><a:r><a:rPr /><a:t>pour</a:t></a:r><a:r><a:rPr /><a:t> </a:t></a:r><a:r><a:rPr /><a:t>transcriptome</a:t></a:r><a:r><a:rPr /><a:t> </a:t></a:r><a:r><a:rPr /><a:t>par</a:t></a:r><a:r><a:rPr /><a:t> </a:t></a:r><a:r><a:rPr /><a:t>exemple)</a:t></a:r></a:p></a:txBody></a:tc></a:tr></a:tbl></a:graphicData></a:graphic></p:graphicFrame></p:spTree></p:cSld></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Comparaison</a:t>
            </a:r>
            <a:r>
              <a:rPr/>
              <a:t> </a:t>
            </a:r>
            <a:r>
              <a:rPr/>
              <a:t>de</a:t>
            </a:r>
            <a:r>
              <a:rPr/>
              <a:t> </a:t>
            </a:r>
            <a:r>
              <a:rPr/>
              <a:t>clustering:</a:t>
            </a:r>
            <a:r>
              <a:rPr/>
              <a:t> </a:t>
            </a:r>
            <a:r>
              <a:rPr/>
              <a:t>Rand</a:t>
            </a:r>
            <a:r>
              <a:rPr/>
              <a:t> </a:t>
            </a:r>
            <a:r>
              <a:rPr/>
              <a:t>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Mesure de similarité entre deux clustering</a:t>
                </a:r>
              </a:p>
              <a:p>
                <a:pPr lvl="0" marL="0" indent="0">
                  <a:buNone/>
                </a:pPr>
                <a:r>
                  <a:rPr/>
                  <a:t>à partir du nombre de fois que les clustering sont d’accord</a:t>
                </a:r>
              </a:p>
              <a:p>
                <a:pPr lvl="0" marL="0" indent="0">
                  <a:buNone/>
                </a:pPr>
                <a14:m>
                  <m:oMathPara xmlns:m="http://schemas.openxmlformats.org/officeDocument/2006/math">
                    <m:oMathParaPr>
                      <m:jc m:val="center"/>
                    </m:oMathParaPr>
                    <m:oMath>
                      <m:r>
                        <m:t>R</m:t>
                      </m:r>
                      <m:r>
                        <m:rPr>
                          <m:sty m:val="p"/>
                        </m:rPr>
                        <m:t>=</m:t>
                      </m:r>
                      <m:f>
                        <m:fPr>
                          <m:type m:val="bar"/>
                        </m:fPr>
                        <m:num>
                          <m:r>
                            <m:t>m</m:t>
                          </m:r>
                          <m:r>
                            <m:rPr>
                              <m:sty m:val="p"/>
                            </m:rPr>
                            <m:t>+</m:t>
                          </m:r>
                          <m:r>
                            <m:t>s</m:t>
                          </m:r>
                        </m:num>
                        <m:den>
                          <m:r>
                            <m:t>t</m:t>
                          </m:r>
                        </m:den>
                      </m:f>
                    </m:oMath>
                  </m:oMathPara>
                </a14:m>
              </a:p>
              <a:p>
                <a:pPr lvl="1"/>
                <a14:m>
                  <m:oMath xmlns:m="http://schemas.openxmlformats.org/officeDocument/2006/math">
                    <m:r>
                      <m:t>m</m:t>
                    </m:r>
                  </m:oMath>
                </a14:m>
                <a:r>
                  <a:rPr/>
                  <a:t> = nombre de paires dans la même classe dans les deux classifications</a:t>
                </a:r>
              </a:p>
              <a:p>
                <a:pPr lvl="1"/>
                <a14:m>
                  <m:oMath xmlns:m="http://schemas.openxmlformats.org/officeDocument/2006/math">
                    <m:r>
                      <m:t>s</m:t>
                    </m:r>
                  </m:oMath>
                </a14:m>
                <a:r>
                  <a:rPr/>
                  <a:t> = nombre de paires séparées dans les deux classifications</a:t>
                </a:r>
              </a:p>
              <a:p>
                <a:pPr lvl="1"/>
                <a14:m>
                  <m:oMath xmlns:m="http://schemas.openxmlformats.org/officeDocument/2006/math">
                    <m:r>
                      <m:t>t</m:t>
                    </m:r>
                  </m:oMath>
                </a14:m>
                <a:r>
                  <a:rPr/>
                  <a:t> = nombre total de paires</a:t>
                </a:r>
              </a:p>
              <a:p>
                <a:pPr lvl="0" indent="0">
                  <a:buNone/>
                </a:pPr>
                <a:r>
                  <a:rPr i="1">
                    <a:solidFill>
                      <a:srgbClr val="BA2121"/>
                    </a:solidFill>
                    <a:latin typeface="Courier"/>
                  </a:rPr>
                  <a:t>## Compute Rand index</a:t>
                </a:r>
                <a:br/>
                <a:r>
                  <a:rPr>
                    <a:latin typeface="Courier"/>
                  </a:rPr>
                  <a:t>(RI </a:t>
                </a:r>
                <a:r>
                  <a:rPr>
                    <a:solidFill>
                      <a:srgbClr val="007020"/>
                    </a:solidFill>
                    <a:latin typeface="Courier"/>
                  </a:rPr>
                  <a:t>&lt;-</a:t>
                </a:r>
                <a:r>
                  <a:rPr>
                    <a:latin typeface="Courier"/>
                  </a:rPr>
                  <a:t> aricode</a:t>
                </a:r>
                <a:r>
                  <a:rPr>
                    <a:solidFill>
                      <a:srgbClr val="4070A0"/>
                    </a:solidFill>
                    <a:latin typeface="Courier"/>
                  </a:rPr>
                  <a:t>::</a:t>
                </a:r>
                <a:r>
                  <a:rPr>
                    <a:solidFill>
                      <a:srgbClr val="06287E"/>
                    </a:solidFill>
                    <a:latin typeface="Courier"/>
                  </a:rPr>
                  <a:t>RI</a:t>
                </a:r>
                <a:r>
                  <a:rPr>
                    <a:latin typeface="Courier"/>
                  </a:rPr>
                  <a:t>(cluster.hclust4, cluster.kmeans3))</a:t>
                </a:r>
              </a:p>
              <a:p>
                <a:pPr lvl="0" indent="0">
                  <a:buNone/>
                </a:pPr>
                <a:r>
                  <a:rPr>
                    <a:latin typeface="Courier"/>
                  </a:rPr>
                  <a:t>[1] 0.7971812</a:t>
                </a:r>
              </a:p>
            </p:txBody>
          </p:sp>
        </mc:Choice>
      </mc:AlternateContent>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Comparaison</a:t>
            </a:r>
            <a:r>
              <a:rPr/>
              <a:t> </a:t>
            </a:r>
            <a:r>
              <a:rPr/>
              <a:t>de</a:t>
            </a:r>
            <a:r>
              <a:rPr/>
              <a:t> </a:t>
            </a:r>
            <a:r>
              <a:rPr/>
              <a:t>clustering:</a:t>
            </a:r>
            <a:r>
              <a:rPr/>
              <a:t> </a:t>
            </a:r>
            <a:r>
              <a:rPr/>
              <a:t>Adjusted</a:t>
            </a:r>
            <a:r>
              <a:rPr/>
              <a:t> </a:t>
            </a:r>
            <a:r>
              <a:rPr/>
              <a:t>Rand</a:t>
            </a:r>
            <a:r>
              <a:rPr/>
              <a:t> </a:t>
            </a:r>
            <a:r>
              <a:rPr/>
              <a:t>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14:m>
                  <m:oMathPara xmlns:m="http://schemas.openxmlformats.org/officeDocument/2006/math">
                    <m:oMathParaPr>
                      <m:jc m:val="center"/>
                    </m:oMathParaPr>
                    <m:oMath>
                      <m:r>
                        <m:rPr>
                          <m:nor/>
                          <m:sty m:val="p"/>
                        </m:rPr>
                        <m:t>ARI</m:t>
                      </m:r>
                      <m:r>
                        <m:rPr>
                          <m:sty m:val="p"/>
                        </m:rPr>
                        <m:t>=</m:t>
                      </m:r>
                      <m:f>
                        <m:fPr>
                          <m:type m:val="bar"/>
                        </m:fPr>
                        <m:num>
                          <m:r>
                            <m:rPr>
                              <m:nor/>
                              <m:sty m:val="p"/>
                            </m:rPr>
                            <m:t>RI</m:t>
                          </m:r>
                          <m:r>
                            <m:rPr>
                              <m:sty m:val="p"/>
                            </m:rPr>
                            <m:t>−</m:t>
                          </m:r>
                          <m:r>
                            <m:rPr>
                              <m:nor/>
                              <m:sty m:val="p"/>
                            </m:rPr>
                            <m:t>E(RI)</m:t>
                          </m:r>
                        </m:num>
                        <m:den>
                          <m:r>
                            <m:rPr>
                              <m:nor/>
                              <m:sty m:val="p"/>
                            </m:rPr>
                            <m:t>Max RI</m:t>
                          </m:r>
                          <m:r>
                            <m:rPr>
                              <m:sty m:val="p"/>
                            </m:rPr>
                            <m:t>−</m:t>
                          </m:r>
                          <m:r>
                            <m:rPr>
                              <m:nor/>
                              <m:sty m:val="p"/>
                            </m:rPr>
                            <m:t>E(RI)</m:t>
                          </m:r>
                        </m:den>
                      </m:f>
                    </m:oMath>
                  </m:oMathPara>
                </a14:m>
              </a:p>
              <a:p>
                <a:pPr lvl="1"/>
                <a14:m>
                  <m:oMath xmlns:m="http://schemas.openxmlformats.org/officeDocument/2006/math">
                    <m:r>
                      <m:rPr>
                        <m:nor/>
                        <m:sty m:val="p"/>
                      </m:rPr>
                      <m:t>ARI</m:t>
                    </m:r>
                  </m:oMath>
                </a14:m>
                <a:r>
                  <a:rPr/>
                  <a:t> = adjusted Rand Index = RI normalisé</a:t>
                </a:r>
              </a:p>
              <a:p>
                <a:pPr lvl="1"/>
                <a14:m>
                  <m:oMath xmlns:m="http://schemas.openxmlformats.org/officeDocument/2006/math">
                    <m:r>
                      <m:t>E</m:t>
                    </m:r>
                    <m:r>
                      <m:rPr>
                        <m:sty m:val="p"/>
                      </m:rPr>
                      <m:t>(</m:t>
                    </m:r>
                    <m:r>
                      <m:t>R</m:t>
                    </m:r>
                    <m:r>
                      <m:t>I</m:t>
                    </m:r>
                    <m:r>
                      <m:rPr>
                        <m:sty m:val="p"/>
                      </m:rPr>
                      <m:t>)</m:t>
                    </m:r>
                  </m:oMath>
                </a14:m>
                <a:r>
                  <a:rPr/>
                  <a:t> = expected RI, espérance aléatoire (en assignant les groupes au hasard)</a:t>
                </a:r>
              </a:p>
              <a:p>
                <a:pPr lvl="1"/>
                <a:r>
                  <a:rPr/>
                  <a:t>Prend en compte la taille des classes</a:t>
                </a:r>
              </a:p>
              <a:p>
                <a:pPr lvl="1"/>
                <a14:m>
                  <m:oMath xmlns:m="http://schemas.openxmlformats.org/officeDocument/2006/math">
                    <m:r>
                      <m:rPr>
                        <m:nor/>
                        <m:sty m:val="p"/>
                      </m:rPr>
                      <m:t>ARI</m:t>
                    </m:r>
                    <m:r>
                      <m:rPr>
                        <m:sty m:val="p"/>
                      </m:rPr>
                      <m:t>=</m:t>
                    </m:r>
                    <m:r>
                      <m:t>1</m:t>
                    </m:r>
                  </m:oMath>
                </a14:m>
                <a:r>
                  <a:rPr/>
                  <a:t> pour classification identique</a:t>
                </a:r>
              </a:p>
              <a:p>
                <a:pPr lvl="1"/>
                <a14:m>
                  <m:oMath xmlns:m="http://schemas.openxmlformats.org/officeDocument/2006/math">
                    <m:r>
                      <m:rPr>
                        <m:nor/>
                        <m:sty m:val="p"/>
                      </m:rPr>
                      <m:t>ARI</m:t>
                    </m:r>
                    <m:r>
                      <m:rPr>
                        <m:sty m:val="p"/>
                      </m:rPr>
                      <m:t>≃</m:t>
                    </m:r>
                    <m:r>
                      <m:t>0</m:t>
                    </m:r>
                  </m:oMath>
                </a14:m>
                <a:r>
                  <a:rPr/>
                  <a:t> pour classification aléatoire (peut être &lt;0)</a:t>
                </a:r>
              </a:p>
              <a:p>
                <a:pPr lvl="1"/>
                <a:r>
                  <a:rPr/>
                  <a:t>Adapté même si les nombres de classes diffèrent entre les deux classifications</a:t>
                </a:r>
              </a:p>
              <a:p>
                <a:pPr lvl="1"/>
                <a:r>
                  <a:rPr/>
                  <a:t>Adapé à des tailles de classes différentes</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Comparaison</a:t>
            </a:r>
            <a:r>
              <a:rPr/>
              <a:t> </a:t>
            </a:r>
            <a:r>
              <a:rPr/>
              <a:t>des</a:t>
            </a:r>
            <a:r>
              <a:rPr/>
              <a:t> </a:t>
            </a:r>
            <a:r>
              <a:rPr/>
              <a:t>résultats</a:t>
            </a:r>
            <a:r>
              <a:rPr/>
              <a:t> </a:t>
            </a:r>
            <a:r>
              <a:rPr/>
              <a:t>des</a:t>
            </a:r>
            <a:r>
              <a:rPr/>
              <a:t> </a:t>
            </a:r>
            <a:r>
              <a:rPr/>
              <a:t>deux</a:t>
            </a:r>
            <a:r>
              <a:rPr/>
              <a:t> </a:t>
            </a:r>
            <a:r>
              <a:rPr/>
              <a:t>classifications</a:t>
            </a:r>
          </a:p>
        </p:txBody>
      </p:sp>
      <p:sp>
        <p:nvSpPr>
          <p:cNvPr id="3" name="Content Placeholder 2"/>
          <p:cNvSpPr>
            <a:spLocks noGrp="1"/>
          </p:cNvSpPr>
          <p:nvPr>
            <p:ph idx="1"/>
          </p:nvPr>
        </p:nvSpPr>
        <p:spPr/>
        <p:txBody>
          <a:bodyPr/>
          <a:lstStyle/>
          <a:p>
            <a:pPr lvl="1"/>
            <a:r>
              <a:rPr/>
              <a:t>rand index et adjusted rand index</a:t>
            </a:r>
          </a:p>
          <a:p>
            <a:pPr lvl="0" indent="0">
              <a:buNone/>
            </a:pPr>
            <a:r>
              <a:rPr i="1">
                <a:solidFill>
                  <a:srgbClr val="BA2121"/>
                </a:solidFill>
                <a:latin typeface="Courier"/>
              </a:rPr>
              <a:t>## Compute adjusted Rand index</a:t>
            </a:r>
            <a:br/>
            <a:r>
              <a:rPr>
                <a:latin typeface="Courier"/>
              </a:rPr>
              <a:t>(ARI </a:t>
            </a:r>
            <a:r>
              <a:rPr>
                <a:solidFill>
                  <a:srgbClr val="007020"/>
                </a:solidFill>
                <a:latin typeface="Courier"/>
              </a:rPr>
              <a:t>&lt;-</a:t>
            </a:r>
            <a:r>
              <a:rPr>
                <a:latin typeface="Courier"/>
              </a:rPr>
              <a:t> aricode</a:t>
            </a:r>
            <a:r>
              <a:rPr>
                <a:solidFill>
                  <a:srgbClr val="4070A0"/>
                </a:solidFill>
                <a:latin typeface="Courier"/>
              </a:rPr>
              <a:t>::</a:t>
            </a:r>
            <a:r>
              <a:rPr>
                <a:solidFill>
                  <a:srgbClr val="06287E"/>
                </a:solidFill>
                <a:latin typeface="Courier"/>
              </a:rPr>
              <a:t>ARI</a:t>
            </a:r>
            <a:r>
              <a:rPr>
                <a:latin typeface="Courier"/>
              </a:rPr>
              <a:t>(cluster.hclust4, cluster.kmeans3))</a:t>
            </a:r>
          </a:p>
          <a:p>
            <a:pPr lvl="0" indent="0">
              <a:buNone/>
            </a:pPr>
            <a:r>
              <a:rPr>
                <a:latin typeface="Courier"/>
              </a:rPr>
              <a:t>[1] 0.5610392</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Supplementary</a:t>
            </a:r>
            <a:r>
              <a:rPr/>
              <a:t> </a:t>
            </a:r>
            <a:r>
              <a:rPr/>
              <a:t>materials</a:t>
            </a:r>
          </a:p>
        </p:txBody>
      </p:sp>
      <p:sp>
        <p:nvSpPr>
          <p:cNvPr id="3" name="Content Placeholder 2"/>
          <p:cNvSpPr>
            <a:spLocks noGrp="1"/>
          </p:cNvSpPr>
          <p:nvPr>
            <p:ph idx="1"/>
          </p:nvPr>
        </p:nvSpPr>
        <p:spPr/>
        <p:txBody>
          <a:bodyPr/>
          <a:lstStyle/>
          <a:p>
            <a:pPr lvl="0" marL="0" indent="0">
              <a:buNone/>
            </a:pPr>
            <a:r>
              <a:rPr/>
              <a:t>POUR ALLER PLUS LOIN</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utilisées</a:t>
            </a:r>
            <a:r>
              <a:rPr/>
              <a:t> </a:t>
            </a:r>
            <a:r>
              <a:rPr/>
              <a:t>dans</a:t>
            </a:r>
            <a:r>
              <a:rPr/>
              <a:t> </a:t>
            </a:r>
            <a:r>
              <a:rPr/>
              <a:t>R</a:t>
            </a:r>
            <a:r>
              <a:rPr/>
              <a:t> </a:t>
            </a:r>
            <a:r>
              <a:rPr/>
              <a:t>(1)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distance euclidienne ou distance </a:t>
                </a:r>
                <a14:m>
                  <m:oMath xmlns:m="http://schemas.openxmlformats.org/officeDocument/2006/math">
                    <m:sSub>
                      <m:e>
                        <m:r>
                          <m:t>L</m:t>
                        </m:r>
                      </m:e>
                      <m:sub>
                        <m:r>
                          <m:t>2</m:t>
                        </m:r>
                      </m:sub>
                    </m:sSub>
                  </m:oMath>
                </a14:m>
                <a:r>
                  <a:rPr/>
                  <a:t>: </a:t>
                </a:r>
                <a14:m>
                  <m:oMath xmlns:m="http://schemas.openxmlformats.org/officeDocument/2006/math">
                    <m:r>
                      <m:t>d</m:t>
                    </m:r>
                    <m:r>
                      <m:rPr>
                        <m:sty m:val="p"/>
                      </m:rPr>
                      <m:t>(</m:t>
                    </m:r>
                    <m:r>
                      <m:t>x</m:t>
                    </m:r>
                    <m:r>
                      <m:rPr>
                        <m:sty m:val="p"/>
                      </m:rPr>
                      <m:t>,</m:t>
                    </m:r>
                    <m:r>
                      <m:t>y</m:t>
                    </m:r>
                    <m:r>
                      <m:rPr>
                        <m:sty m:val="p"/>
                      </m:rPr>
                      <m:t>)</m:t>
                    </m:r>
                    <m:r>
                      <m:rPr>
                        <m:sty m:val="p"/>
                      </m:rPr>
                      <m:t>=</m:t>
                    </m:r>
                    <m:rad>
                      <m:radPr>
                        <m:degHide m:val="1"/>
                      </m:radPr>
                      <m:deg/>
                      <m:e>
                        <m:nary>
                          <m:naryPr>
                            <m:chr m:val="∑"/>
                            <m:limLoc m:val="undOvr"/>
                            <m:subHide m:val="0"/>
                            <m:supHide m:val="1"/>
                          </m:naryPr>
                          <m:sub>
                            <m:r>
                              <m:t>i</m:t>
                            </m:r>
                          </m:sub>
                          <m:sup>
                            <m:r>
                              <m:t>​</m:t>
                            </m:r>
                          </m:sup>
                          <m:e>
                            <m:r>
                              <m:rPr>
                                <m:sty m:val="p"/>
                              </m:rPr>
                              <m:t>(</m:t>
                            </m:r>
                          </m:e>
                        </m:nary>
                        <m:sSub>
                          <m:e>
                            <m:r>
                              <m:t>x</m:t>
                            </m:r>
                          </m:e>
                          <m:sub>
                            <m:r>
                              <m:t>i</m:t>
                            </m:r>
                          </m:sub>
                        </m:sSub>
                        <m:r>
                          <m:rPr>
                            <m:sty m:val="p"/>
                          </m:rPr>
                          <m:t>−</m:t>
                        </m:r>
                        <m:sSub>
                          <m:e>
                            <m:r>
                              <m:t>y</m:t>
                            </m:r>
                          </m:e>
                          <m:sub>
                            <m:r>
                              <m:t>i</m:t>
                            </m:r>
                          </m:sub>
                        </m:sSub>
                        <m:sSup>
                          <m:e>
                            <m:r>
                              <m:rPr>
                                <m:sty m:val="p"/>
                              </m:rPr>
                              <m:t>)</m:t>
                            </m:r>
                          </m:e>
                          <m:sup>
                            <m:r>
                              <m:t>2</m:t>
                            </m:r>
                          </m:sup>
                        </m:sSup>
                      </m:e>
                    </m:rad>
                  </m:oMath>
                </a14:m>
              </a:p>
              <a:p>
                <a:pPr lvl="1"/>
                <a:r>
                  <a:rPr/>
                  <a:t>distance de manahattan ou distance </a:t>
                </a:r>
                <a14:m>
                  <m:oMath xmlns:m="http://schemas.openxmlformats.org/officeDocument/2006/math">
                    <m:sSub>
                      <m:e>
                        <m:r>
                          <m:t>L</m:t>
                        </m:r>
                      </m:e>
                      <m:sub>
                        <m:r>
                          <m:t>1</m:t>
                        </m:r>
                      </m:sub>
                    </m:sSub>
                  </m:oMath>
                </a14:m>
                <a:r>
                  <a:rPr/>
                  <a:t>: </a:t>
                </a:r>
                <a14:m>
                  <m:oMath xmlns:m="http://schemas.openxmlformats.org/officeDocument/2006/math">
                    <m:r>
                      <m:t>d</m:t>
                    </m:r>
                    <m:r>
                      <m:rPr>
                        <m:sty m:val="p"/>
                      </m:rPr>
                      <m:t>(</m:t>
                    </m:r>
                    <m:r>
                      <m:t>x</m:t>
                    </m:r>
                    <m:r>
                      <m:rPr>
                        <m:sty m:val="p"/>
                      </m:rPr>
                      <m:t>,</m:t>
                    </m:r>
                    <m:r>
                      <m:t>y</m:t>
                    </m:r>
                    <m:r>
                      <m:rPr>
                        <m:sty m:val="p"/>
                      </m:rPr>
                      <m:t>)</m:t>
                    </m:r>
                    <m:r>
                      <m:rPr>
                        <m:sty m:val="p"/>
                      </m:rPr>
                      <m:t>=</m:t>
                    </m:r>
                    <m:nary>
                      <m:naryPr>
                        <m:chr m:val="∑"/>
                        <m:limLoc m:val="undOvr"/>
                        <m:subHide m:val="0"/>
                        <m:supHide m:val="1"/>
                      </m:naryPr>
                      <m:sub>
                        <m:r>
                          <m:t>i</m:t>
                        </m:r>
                      </m:sub>
                      <m:sup>
                        <m:r>
                          <m:t>​</m:t>
                        </m:r>
                      </m:sup>
                      <m:e>
                        <m:r>
                          <m:rPr>
                            <m:sty m:val="p"/>
                          </m:rPr>
                          <m:t>|</m:t>
                        </m:r>
                      </m:e>
                    </m:nary>
                    <m:sSub>
                      <m:e>
                        <m:r>
                          <m:t>x</m:t>
                        </m:r>
                      </m:e>
                      <m:sub>
                        <m:r>
                          <m:t>i</m:t>
                        </m:r>
                      </m:sub>
                    </m:sSub>
                    <m:r>
                      <m:rPr>
                        <m:sty m:val="p"/>
                      </m:rPr>
                      <m:t>−</m:t>
                    </m:r>
                    <m:sSub>
                      <m:e>
                        <m:r>
                          <m:t>y</m:t>
                        </m:r>
                      </m:e>
                      <m:sub>
                        <m:r>
                          <m:t>i</m:t>
                        </m:r>
                      </m:sub>
                    </m:sSub>
                    <m:r>
                      <m:rPr>
                        <m:sty m:val="p"/>
                      </m:rPr>
                      <m:t>|</m:t>
                    </m:r>
                  </m:oMath>
                </a14:m>
              </a:p>
              <a:p>
                <a:pPr lvl="1"/>
                <a:r>
                  <a:rPr/>
                  <a:t>distance du maximum ou L-infinis, </a:t>
                </a:r>
                <a14:m>
                  <m:oMath xmlns:m="http://schemas.openxmlformats.org/officeDocument/2006/math">
                    <m:sSub>
                      <m:e>
                        <m:r>
                          <m:t>L</m:t>
                        </m:r>
                      </m:e>
                      <m:sub>
                        <m:r>
                          <m:rPr>
                            <m:sty m:val="p"/>
                          </m:rPr>
                          <m:t>∞</m:t>
                        </m:r>
                      </m:sub>
                    </m:sSub>
                  </m:oMath>
                </a14:m>
                <a:r>
                  <a:rPr/>
                  <a:t>: </a:t>
                </a:r>
                <a14:m>
                  <m:oMath xmlns:m="http://schemas.openxmlformats.org/officeDocument/2006/math">
                    <m:r>
                      <m:t>d</m:t>
                    </m:r>
                    <m:r>
                      <m:rPr>
                        <m:sty m:val="p"/>
                      </m:rPr>
                      <m:t>(</m:t>
                    </m:r>
                    <m:r>
                      <m:t>x</m:t>
                    </m:r>
                    <m:r>
                      <m:rPr>
                        <m:sty m:val="p"/>
                      </m:rPr>
                      <m:t>,</m:t>
                    </m:r>
                    <m:r>
                      <m:t>y</m:t>
                    </m:r>
                    <m:r>
                      <m:rPr>
                        <m:sty m:val="p"/>
                      </m:rPr>
                      <m:t>)</m:t>
                    </m:r>
                    <m:r>
                      <m:rPr>
                        <m:sty m:val="p"/>
                      </m:rPr>
                      <m:t>=</m:t>
                    </m:r>
                    <m:sSub>
                      <m:e>
                        <m:r>
                          <m:rPr>
                            <m:nor/>
                            <m:sty m:val="p"/>
                          </m:rPr>
                          <m:t>max</m:t>
                        </m:r>
                      </m:e>
                      <m:sub>
                        <m:r>
                          <m:t>i</m:t>
                        </m:r>
                      </m:sub>
                    </m:sSub>
                    <m:r>
                      <m:rPr>
                        <m:sty m:val="p"/>
                      </m:rPr>
                      <m:t>|</m:t>
                    </m:r>
                    <m:sSub>
                      <m:e>
                        <m:r>
                          <m:t>x</m:t>
                        </m:r>
                      </m:e>
                      <m:sub>
                        <m:r>
                          <m:t>i</m:t>
                        </m:r>
                      </m:sub>
                    </m:sSub>
                    <m:r>
                      <m:rPr>
                        <m:sty m:val="p"/>
                      </m:rPr>
                      <m:t>−</m:t>
                    </m:r>
                    <m:sSub>
                      <m:e>
                        <m:r>
                          <m:t>y</m:t>
                        </m:r>
                      </m:e>
                      <m:sub>
                        <m:r>
                          <m:t>i</m:t>
                        </m:r>
                      </m:sub>
                    </m:sSub>
                    <m:r>
                      <m:rPr>
                        <m:sty m:val="p"/>
                      </m:rPr>
                      <m:t>|</m:t>
                    </m:r>
                  </m:oMath>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Représentons</a:t>
            </a:r>
            <a:r>
              <a:rPr/>
              <a:t> </a:t>
            </a:r>
            <a:r>
              <a:rPr/>
              <a:t>ces</a:t>
            </a:r>
            <a:r>
              <a:rPr/>
              <a:t> </a:t>
            </a:r>
            <a:r>
              <a:rPr/>
              <a:t>données</a:t>
            </a:r>
            <a:r>
              <a:rPr/>
              <a:t> </a:t>
            </a:r>
            <a:r>
              <a:rPr/>
              <a:t>:</a:t>
            </a:r>
            <a:r>
              <a:rPr/>
              <a:t> </a:t>
            </a:r>
            <a:r>
              <a:rPr/>
              <a:t>deux</a:t>
            </a:r>
            <a:r>
              <a:rPr/>
              <a:t> </a:t>
            </a:r>
            <a:r>
              <a:rPr/>
              <a:t>individu</a:t>
            </a:r>
            <a:r>
              <a:rPr/>
              <a:t> </a:t>
            </a:r>
            <a:r>
              <a:rPr/>
              <a:t>à</a:t>
            </a:r>
            <a:r>
              <a:rPr/>
              <a:t> </a:t>
            </a:r>
            <a:r>
              <a:rPr/>
              <a:t>la</a:t>
            </a:r>
            <a:r>
              <a:rPr/>
              <a:t> </a:t>
            </a:r>
            <a:r>
              <a:rPr/>
              <a:t>fois</a:t>
            </a:r>
            <a:r>
              <a:rPr/>
              <a:t> </a:t>
            </a:r>
            <a:r>
              <a:rPr/>
              <a:t>(3)</a:t>
            </a:r>
          </a:p>
        </p:txBody>
      </p:sp>
      <p:pic>
        <p:nvPicPr>
          <p:cNvPr descr="figures/TCGA_visu_ligne2-1.png" id="0" name="Picture 1"/>
          <p:cNvPicPr>
            <a:picLocks noGrp="1" noChangeAspect="1"/>
          </p:cNvPicPr>
          <p:nvPr/>
        </p:nvPicPr>
        <p:blipFill>
          <a:blip r:embed="rId2"/>
          <a:stretch>
            <a:fillRect/>
          </a:stretch>
        </p:blipFill>
        <p:spPr bwMode="auto">
          <a:xfrm>
            <a:off x="457200" y="2146300"/>
            <a:ext cx="8229600" cy="34290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distance.png" id="0" name="Picture 1"/>
          <p:cNvPicPr>
            <a:picLocks noGrp="1" noChangeAspect="1"/>
          </p:cNvPicPr>
          <p:nvPr/>
        </p:nvPicPr>
        <p:blipFill>
          <a:blip r:embed="rId2"/>
          <a:stretch>
            <a:fillRect/>
          </a:stretch>
        </p:blipFill>
        <p:spPr bwMode="auto">
          <a:xfrm>
            <a:off x="711200" y="1600200"/>
            <a:ext cx="7721600" cy="4521200"/>
          </a:xfrm>
          <a:prstGeom prst="rect">
            <a:avLst/>
          </a:prstGeom>
          <a:noFill/>
          <a:ln w="9525">
            <a:noFill/>
            <a:headEnd/>
            <a:tailEnd/>
          </a:ln>
        </p:spPr>
      </p:pic>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utilisées</a:t>
            </a:r>
            <a:r>
              <a:rPr/>
              <a:t> </a:t>
            </a:r>
            <a:r>
              <a:rPr/>
              <a:t>dans</a:t>
            </a:r>
            <a:r>
              <a:rPr/>
              <a:t> </a:t>
            </a:r>
            <a:r>
              <a:rPr/>
              <a:t>R</a:t>
            </a:r>
            <a:r>
              <a:rPr/>
              <a:t> </a:t>
            </a:r>
            <a:r>
              <a:rPr/>
              <a:t>(2)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distance de Minkowski </a:t>
                </a:r>
                <a14:m>
                  <m:oMath xmlns:m="http://schemas.openxmlformats.org/officeDocument/2006/math">
                    <m:sSub>
                      <m:e>
                        <m:r>
                          <m:t>l</m:t>
                        </m:r>
                      </m:e>
                      <m:sub>
                        <m:r>
                          <m:t>p</m:t>
                        </m:r>
                      </m:sub>
                    </m:sSub>
                  </m:oMath>
                </a14:m>
                <a:r>
                  <a:rPr/>
                  <a:t>:</a:t>
                </a:r>
              </a:p>
              <a:p>
                <a:pPr lvl="1"/>
                <a14:m>
                  <m:oMathPara xmlns:m="http://schemas.openxmlformats.org/officeDocument/2006/math">
                    <m:oMathParaPr>
                      <m:jc m:val="center"/>
                    </m:oMathParaPr>
                    <m:oMath>
                      <m:r>
                        <m:t>d</m:t>
                      </m:r>
                      <m:r>
                        <m:rPr>
                          <m:sty m:val="p"/>
                        </m:rPr>
                        <m:t>(</m:t>
                      </m:r>
                      <m:r>
                        <m:t>x</m:t>
                      </m:r>
                      <m:r>
                        <m:rPr>
                          <m:sty m:val="p"/>
                        </m:rPr>
                        <m:t>,</m:t>
                      </m:r>
                      <m:r>
                        <m:t>y</m:t>
                      </m:r>
                      <m:r>
                        <m:rPr>
                          <m:sty m:val="p"/>
                        </m:rPr>
                        <m:t>)</m:t>
                      </m:r>
                      <m:r>
                        <m:rPr>
                          <m:sty m:val="p"/>
                        </m:rPr>
                        <m:t>=</m:t>
                      </m:r>
                      <m:rad>
                        <m:deg>
                          <m:r>
                            <m:t>p</m:t>
                          </m:r>
                        </m:deg>
                        <m:e>
                          <m:nary>
                            <m:naryPr>
                              <m:chr m:val="∑"/>
                              <m:limLoc m:val="undOvr"/>
                              <m:subHide m:val="0"/>
                              <m:supHide m:val="1"/>
                            </m:naryPr>
                            <m:sub>
                              <m:r>
                                <m:t>i</m:t>
                              </m:r>
                            </m:sub>
                            <m:sup>
                              <m:r>
                                <m:t>​</m:t>
                              </m:r>
                            </m:sup>
                            <m:e>
                              <m:r>
                                <m:rPr>
                                  <m:sty m:val="p"/>
                                </m:rPr>
                                <m:t>(</m:t>
                              </m:r>
                            </m:e>
                          </m:nary>
                          <m:r>
                            <m:rPr>
                              <m:sty m:val="p"/>
                            </m:rPr>
                            <m:t>|</m:t>
                          </m:r>
                          <m:sSub>
                            <m:e>
                              <m:r>
                                <m:t>x</m:t>
                              </m:r>
                            </m:e>
                            <m:sub>
                              <m:r>
                                <m:t>i</m:t>
                              </m:r>
                            </m:sub>
                          </m:sSub>
                          <m:r>
                            <m:rPr>
                              <m:sty m:val="p"/>
                            </m:rPr>
                            <m:t>−</m:t>
                          </m:r>
                          <m:sSub>
                            <m:e>
                              <m:r>
                                <m:t>y</m:t>
                              </m:r>
                            </m:e>
                            <m:sub>
                              <m:r>
                                <m:t>i</m:t>
                              </m:r>
                            </m:sub>
                          </m:sSub>
                          <m:sSup>
                            <m:e>
                              <m:r>
                                <m:rPr>
                                  <m:sty m:val="p"/>
                                </m:rPr>
                                <m:t>|</m:t>
                              </m:r>
                            </m:e>
                            <m:sup>
                              <m:r>
                                <m:t>p</m:t>
                              </m:r>
                            </m:sup>
                          </m:sSup>
                        </m:e>
                      </m:rad>
                    </m:oMath>
                  </m:oMathPara>
                </a14:m>
              </a:p>
              <a:p>
                <a:pPr lvl="1"/>
                <a:r>
                  <a:rPr/>
                  <a:t>distance de Canberra (x et y valeurs positives):</a:t>
                </a:r>
              </a:p>
              <a:p>
                <a:pPr lvl="1"/>
                <a14:m>
                  <m:oMathPara xmlns:m="http://schemas.openxmlformats.org/officeDocument/2006/math">
                    <m:oMathParaPr>
                      <m:jc m:val="center"/>
                    </m:oMathParaPr>
                    <m:oMath>
                      <m:r>
                        <m:t>d</m:t>
                      </m:r>
                      <m:r>
                        <m:rPr>
                          <m:sty m:val="p"/>
                        </m:rPr>
                        <m:t>(</m:t>
                      </m:r>
                      <m:r>
                        <m:t>x</m:t>
                      </m:r>
                      <m:r>
                        <m:rPr>
                          <m:sty m:val="p"/>
                        </m:rPr>
                        <m:t>,</m:t>
                      </m:r>
                      <m:r>
                        <m:t>y</m:t>
                      </m:r>
                      <m:r>
                        <m:rPr>
                          <m:sty m:val="p"/>
                        </m:rPr>
                        <m:t>)</m:t>
                      </m:r>
                      <m:r>
                        <m:rPr>
                          <m:sty m:val="p"/>
                        </m:rPr>
                        <m:t>=</m:t>
                      </m:r>
                      <m:nary>
                        <m:naryPr>
                          <m:chr m:val="∑"/>
                          <m:limLoc m:val="undOvr"/>
                          <m:subHide m:val="0"/>
                          <m:supHide m:val="1"/>
                        </m:naryPr>
                        <m:sub>
                          <m:r>
                            <m:t>i</m:t>
                          </m:r>
                        </m:sub>
                        <m:sup>
                          <m:r>
                            <m:t>​</m:t>
                          </m:r>
                        </m:sup>
                        <m:e>
                          <m:f>
                            <m:fPr>
                              <m:type m:val="bar"/>
                            </m:fPr>
                            <m:num>
                              <m:sSub>
                                <m:e>
                                  <m:r>
                                    <m:t>x</m:t>
                                  </m:r>
                                </m:e>
                                <m:sub>
                                  <m:r>
                                    <m:t>i</m:t>
                                  </m:r>
                                </m:sub>
                              </m:sSub>
                              <m:r>
                                <m:rPr>
                                  <m:sty m:val="p"/>
                                </m:rPr>
                                <m:t>−</m:t>
                              </m:r>
                              <m:sSub>
                                <m:e>
                                  <m:r>
                                    <m:t>y</m:t>
                                  </m:r>
                                </m:e>
                                <m:sub>
                                  <m:r>
                                    <m:t>i</m:t>
                                  </m:r>
                                </m:sub>
                              </m:sSub>
                            </m:num>
                            <m:den>
                              <m:sSub>
                                <m:e>
                                  <m:r>
                                    <m:t>x</m:t>
                                  </m:r>
                                </m:e>
                                <m:sub>
                                  <m:r>
                                    <m:t>i</m:t>
                                  </m:r>
                                </m:sub>
                              </m:sSub>
                              <m:r>
                                <m:rPr>
                                  <m:sty m:val="p"/>
                                </m:rPr>
                                <m:t>+</m:t>
                              </m:r>
                              <m:sSub>
                                <m:e>
                                  <m:r>
                                    <m:t>y</m:t>
                                  </m:r>
                                </m:e>
                                <m:sub>
                                  <m:r>
                                    <m:t>i</m:t>
                                  </m:r>
                                </m:sub>
                              </m:sSub>
                            </m:den>
                          </m:f>
                        </m:e>
                      </m:nary>
                    </m:oMath>
                  </m:oMathPara>
                </a14:m>
              </a:p>
              <a:p>
                <a:pPr lvl="1"/>
                <a:r>
                  <a:rPr/>
                  <a:t>distance binaire ou distance de Jaccard ou Tanimoto: proportion de propriétés communes</a:t>
                </a:r>
              </a:p>
              <a:p>
                <a:pPr lvl="0" marL="0" indent="0">
                  <a:buNone/>
                </a:pPr>
                <a:r>
                  <a:rPr b="1"/>
                  <a:t>Note</a:t>
                </a:r>
                <a:r>
                  <a:rPr/>
                  <a:t> : lors du TP, sur les données d’expression RNA-seq, nous utiliserons le </a:t>
                </a:r>
                <a:r>
                  <a:rPr b="1"/>
                  <a:t>coefficient de corrélation de Spearman</a:t>
                </a:r>
                <a:r>
                  <a:rPr/>
                  <a:t> et la distance dérivée, </a:t>
                </a:r>
                <a14:m>
                  <m:oMath xmlns:m="http://schemas.openxmlformats.org/officeDocument/2006/math">
                    <m:sSub>
                      <m:e>
                        <m:r>
                          <m:t>d</m:t>
                        </m:r>
                      </m:e>
                      <m:sub>
                        <m:r>
                          <m:t>c</m:t>
                        </m:r>
                      </m:sub>
                    </m:sSub>
                    <m:r>
                      <m:rPr>
                        <m:sty m:val="p"/>
                      </m:rPr>
                      <m:t>=</m:t>
                    </m:r>
                    <m:r>
                      <m:t>1</m:t>
                    </m:r>
                    <m:r>
                      <m:rPr>
                        <m:sty m:val="p"/>
                      </m:rPr>
                      <m:t>−</m:t>
                    </m:r>
                    <m:r>
                      <m:t>r</m:t>
                    </m:r>
                  </m:oMath>
                </a14:m>
              </a:p>
            </p:txBody>
          </p:sp>
        </mc:Choice>
      </mc:AlternateContent>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Autres</a:t>
            </a:r>
            <a:r>
              <a:rPr/>
              <a:t> </a:t>
            </a:r>
            <a:r>
              <a:rPr/>
              <a:t>distances</a:t>
            </a:r>
            <a:r>
              <a:rPr/>
              <a:t> </a:t>
            </a:r>
            <a:r>
              <a:rPr/>
              <a:t>non</a:t>
            </a:r>
            <a:r>
              <a:rPr/>
              <a:t> </a:t>
            </a:r>
            <a:r>
              <a:rPr/>
              <a:t>géométriques</a:t>
            </a:r>
            <a:r>
              <a:rPr/>
              <a:t> </a:t>
            </a:r>
            <a:r>
              <a:rPr/>
              <a:t>(pour</a:t>
            </a:r>
            <a:r>
              <a:rPr/>
              <a:t> </a:t>
            </a:r>
            <a:r>
              <a:rPr/>
              <a:t>information)</a:t>
            </a:r>
          </a:p>
        </p:txBody>
      </p:sp>
      <p:sp>
        <p:nvSpPr>
          <p:cNvPr id="3" name="Content Placeholder 2"/>
          <p:cNvSpPr>
            <a:spLocks noGrp="1"/>
          </p:cNvSpPr>
          <p:nvPr>
            <p:ph idx="1"/>
          </p:nvPr>
        </p:nvSpPr>
        <p:spPr/>
        <p:txBody>
          <a:bodyPr/>
          <a:lstStyle/>
          <a:p>
            <a:pPr lvl="0" marL="0" indent="0">
              <a:buNone/>
            </a:pPr>
            <a:r>
              <a:rPr/>
              <a:t>Utilisées en bio-informatique:</a:t>
            </a:r>
          </a:p>
          <a:p>
            <a:pPr lvl="1"/>
            <a:r>
              <a:rPr/>
              <a:t>Distance de </a:t>
            </a:r>
            <a:r>
              <a:rPr b="1"/>
              <a:t>Hamming</a:t>
            </a:r>
            <a:r>
              <a:rPr/>
              <a:t>: nombre de remplacements de caractères (substitutions)</a:t>
            </a:r>
          </a:p>
          <a:p>
            <a:pPr lvl="1"/>
            <a:r>
              <a:rPr/>
              <a:t>Distance de </a:t>
            </a:r>
            <a:r>
              <a:rPr b="1"/>
              <a:t>Levenshtein</a:t>
            </a:r>
            <a:r>
              <a:rPr/>
              <a:t>: nombre de substitutions, insertions, deletions entre deux chaînes de caractères</a:t>
            </a:r>
          </a:p>
          <a:p>
            <a:pPr lvl="0" marL="0" indent="0">
              <a:buNone/>
            </a:pPr>
            <a:r>
              <a:rPr/>
              <a:t>$$d("BONJOUR", "BONSOIR")=2$$</a:t>
            </a:r>
          </a:p>
          <a:p>
            <a:pPr lvl="1"/>
            <a:r>
              <a:rPr/>
              <a:t>Distance d’</a:t>
            </a:r>
            <a:r>
              <a:rPr b="1"/>
              <a:t>alignements</a:t>
            </a:r>
            <a:r>
              <a:rPr/>
              <a:t>: distances de Levenshtein avec poids (par ex. matrices BLOSSUM)</a:t>
            </a:r>
          </a:p>
          <a:p>
            <a:pPr lvl="1"/>
            <a:r>
              <a:rPr/>
              <a:t>Distances d’</a:t>
            </a:r>
            <a:r>
              <a:rPr b="1"/>
              <a:t>arbre</a:t>
            </a:r>
            <a:r>
              <a:rPr/>
              <a:t> (Neighbor Joining)</a:t>
            </a:r>
          </a:p>
          <a:p>
            <a:pPr lvl="1"/>
            <a:r>
              <a:rPr/>
              <a:t>Distances </a:t>
            </a:r>
            <a:r>
              <a:rPr b="1"/>
              <a:t>ultra-métriques</a:t>
            </a:r>
            <a:r>
              <a:rPr/>
              <a:t> (phylogénie UPGMA)</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Distances</a:t>
            </a:r>
            <a:r>
              <a:rPr/>
              <a:t> </a:t>
            </a:r>
            <a:r>
              <a:rPr/>
              <a:t>plus</a:t>
            </a:r>
            <a:r>
              <a:rPr/>
              <a:t> </a:t>
            </a:r>
            <a:r>
              <a:rPr/>
              <a:t>classiques</a:t>
            </a:r>
            <a:r>
              <a:rPr/>
              <a:t> </a:t>
            </a:r>
            <a:r>
              <a:rPr/>
              <a:t>en</a:t>
            </a:r>
            <a:r>
              <a:rPr/>
              <a:t> </a:t>
            </a:r>
            <a:r>
              <a:rPr/>
              <a:t>génomique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Il existe d’autres mesures de distances, plus ou moins adaptées à chaque problématique :</a:t>
                </a:r>
              </a:p>
              <a:p>
                <a:pPr lvl="1"/>
                <a:r>
                  <a:rPr b="1"/>
                  <a:t>Jaccard</a:t>
                </a:r>
                <a:r>
                  <a:rPr/>
                  <a:t> (comparaison d’ensembles): </a:t>
                </a:r>
                <a14:m>
                  <m:oMath xmlns:m="http://schemas.openxmlformats.org/officeDocument/2006/math">
                    <m:sSub>
                      <m:e>
                        <m:r>
                          <m:t>J</m:t>
                        </m:r>
                      </m:e>
                      <m:sub>
                        <m:r>
                          <m:t>D</m:t>
                        </m:r>
                      </m:sub>
                    </m:sSub>
                    <m:r>
                      <m:rPr>
                        <m:sty m:val="p"/>
                      </m:rPr>
                      <m:t>=</m:t>
                    </m:r>
                    <m:f>
                      <m:fPr>
                        <m:type m:val="bar"/>
                      </m:fPr>
                      <m:num>
                        <m:r>
                          <m:t>A</m:t>
                        </m:r>
                        <m:r>
                          <m:rPr>
                            <m:sty m:val="p"/>
                          </m:rPr>
                          <m:t>∩</m:t>
                        </m:r>
                        <m:r>
                          <m:t>B</m:t>
                        </m:r>
                      </m:num>
                      <m:den>
                        <m:r>
                          <m:t>A</m:t>
                        </m:r>
                        <m:r>
                          <m:rPr>
                            <m:sty m:val="p"/>
                          </m:rPr>
                          <m:t>∪</m:t>
                        </m:r>
                        <m:r>
                          <m:t>B</m:t>
                        </m:r>
                      </m:den>
                    </m:f>
                  </m:oMath>
                </a14:m>
              </a:p>
              <a:p>
                <a:pPr lvl="1"/>
                <a:r>
                  <a:rPr/>
                  <a:t>Distance du </a:t>
                </a:r>
                <a14:m>
                  <m:oMath xmlns:m="http://schemas.openxmlformats.org/officeDocument/2006/math">
                    <m:sSup>
                      <m:e>
                        <m:r>
                          <m:t>χ</m:t>
                        </m:r>
                      </m:e>
                      <m:sup>
                        <m:r>
                          <m:t>2</m:t>
                        </m:r>
                      </m:sup>
                    </m:sSup>
                  </m:oMath>
                </a14:m>
                <a:r>
                  <a:rPr/>
                  <a:t> (comparaison de tableau d’effectifs)</a:t>
                </a:r>
              </a:p>
              <a:p>
                <a:pPr lvl="0" marL="0" indent="0">
                  <a:buNone/>
                </a:pPr>
                <a:r>
                  <a:rPr/>
                  <a:t>Ne sont pas des distances, mais indices de dissimilarité :</a:t>
                </a:r>
              </a:p>
              <a:p>
                <a:pPr lvl="1"/>
                <a:r>
                  <a:rPr b="1"/>
                  <a:t>Bray-Curtis</a:t>
                </a:r>
                <a:r>
                  <a:rPr/>
                  <a:t> (en écologie, comparaison d’abondance d’espèces)</a:t>
                </a:r>
              </a:p>
              <a:p>
                <a:pPr lvl="1"/>
                <a:r>
                  <a:rPr b="1"/>
                  <a:t>Jensen-Shannon</a:t>
                </a:r>
                <a:r>
                  <a:rPr/>
                  <a:t> (comparaison de distributions) # Distance avec R : indice de Jaccard</a:t>
                </a:r>
              </a:p>
              <a:p>
                <a:pPr lvl="1"/>
                <a:r>
                  <a:rPr/>
                  <a:t>ou pour des distances particulières, par exemple l’indice de Jaccard :</a:t>
                </a:r>
              </a:p>
            </p:txBody>
          </p:sp>
        </mc:Choice>
      </mc:AlternateContent>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1028700"/>
                <a:gridCol w="1028700"/>
                <a:gridCol w="1028700"/>
                <a:gridCol w="1028700"/>
                <a:gridCol w="1028700"/>
                <a:gridCol w="1028700"/>
                <a:gridCol w="1028700"/>
                <a:gridCol w="1028700"/>
              </a:tblGrid>
              <a:tr h="0">
                <a:tc>
                  <a:txBody>
                    <a:bodyPr/>
                    <a:lstStyle/>
                    <a:p>
                      <a:pPr lvl="0" marL="0" indent="0" algn="l">
                        <a:buNone/>
                      </a:pPr>
                      <a:r>
                        <a:rPr/>
                        <a:t>v.a</a:t>
                      </a:r>
                    </a:p>
                  </a:txBody>
                </a:tc>
                <a:tc>
                  <a:txBody>
                    <a:bodyPr/>
                    <a:lstStyle/>
                    <a:p>
                      <a:pPr lvl="0" marL="0" indent="0" algn="ctr">
                        <a:buNone/>
                      </a:pPr>
                      <a:r>
                        <a:rPr/>
                        <a:t>0</a:t>
                      </a:r>
                    </a:p>
                  </a:txBody>
                </a:tc>
                <a:tc>
                  <a:txBody>
                    <a:bodyPr/>
                    <a:lstStyle/>
                    <a:p>
                      <a:pPr lvl="0" marL="0" indent="0" algn="ctr">
                        <a:buNone/>
                      </a:pPr>
                      <a:r>
                        <a:rPr/>
                        <a:t>1</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r>
              <a:tr h="0">
                <a:tc>
                  <a:txBody>
                    <a:bodyPr/>
                    <a:lstStyle/>
                    <a:p>
                      <a:pPr lvl="0" marL="0" indent="0" algn="l">
                        <a:buNone/>
                      </a:pPr>
                      <a:r>
                        <a:rPr/>
                        <a:t>v.b</a:t>
                      </a:r>
                    </a:p>
                  </a:txBody>
                </a:tc>
                <a:tc>
                  <a:txBody>
                    <a:bodyPr/>
                    <a:lstStyle/>
                    <a:p>
                      <a:pPr lvl="0" marL="0" indent="0" algn="ctr">
                        <a:buNone/>
                      </a:pPr>
                      <a:r>
                        <a:rPr/>
                        <a:t>0</a:t>
                      </a:r>
                    </a:p>
                  </a:txBody>
                </a:tc>
                <a:tc>
                  <a:txBody>
                    <a:bodyPr/>
                    <a:lstStyle/>
                    <a:p>
                      <a:pPr lvl="0" marL="0" indent="0" algn="ctr">
                        <a:buNone/>
                      </a:pPr>
                      <a:r>
                        <a:rPr/>
                        <a:t>1</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1</a:t>
                      </a:r>
                    </a:p>
                  </a:txBody>
                </a:tc>
                <a:tc>
                  <a:txBody>
                    <a:bodyPr/>
                    <a:lstStyle/>
                    <a:p>
                      <a:pPr lvl="0" marL="0" indent="0" algn="ctr">
                        <a:buNone/>
                      </a:pPr>
                      <a:r>
                        <a:rPr/>
                        <a:t>0</a:t>
                      </a:r>
                    </a:p>
                  </a:txBody>
                </a:tc>
              </a:tr>
              <a:tr h="0">
                <a:tc>
                  <a:txBody>
                    <a:bodyPr/>
                    <a:lstStyle/>
                    <a:p>
                      <a:pPr lvl="0" marL="0" indent="0" algn="l">
                        <a:buNone/>
                      </a:pPr>
                      <a:r>
                        <a:rPr/>
                        <a:t>v.c</a:t>
                      </a:r>
                    </a:p>
                  </a:txBody>
                </a:tc>
                <a:tc>
                  <a:txBody>
                    <a:bodyPr/>
                    <a:lstStyle/>
                    <a:p>
                      <a:pPr lvl="0" marL="0" indent="0" algn="ctr">
                        <a:buNone/>
                      </a:pPr>
                      <a:r>
                        <a:rPr/>
                        <a:t>0</a:t>
                      </a:r>
                    </a:p>
                  </a:txBody>
                </a:tc>
                <a:tc>
                  <a:txBody>
                    <a:bodyPr/>
                    <a:lstStyle/>
                    <a:p>
                      <a:pPr lvl="0" marL="0" indent="0" algn="ctr">
                        <a:buNone/>
                      </a:pPr>
                      <a:r>
                        <a:rPr/>
                        <a:t>1</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c>
                  <a:txBody>
                    <a:bodyPr/>
                    <a:lstStyle/>
                    <a:p>
                      <a:pPr lvl="0" marL="0" indent="0" algn="ctr">
                        <a:buNone/>
                      </a:pPr>
                      <a:r>
                        <a:rPr/>
                        <a:t>0</a:t>
                      </a:r>
                    </a:p>
                  </a:txBody>
                </a:tc>
              </a:tr>
            </a:tbl>
          </a:graphicData>
        </a:graphic>
      </p:graphicFrame>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a:latin typeface="Courier"/>
              </a:rPr>
              <a:t>          v.a       v.b
v.b 0.3333333          
v.c 0.0000000 0.3333333</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spcBef>
                <a:spcPts val="3000"/>
              </a:spcBef>
              <a:buNone/>
            </a:pPr>
            <a:r>
              <a:rPr b="1"/>
              <a:t>… par une projection sur une ACP</a:t>
            </a:r>
          </a:p>
          <a:p>
            <a:pPr lvl="0" indent="0">
              <a:buNone/>
            </a:pPr>
            <a:r>
              <a:rPr>
                <a:solidFill>
                  <a:srgbClr val="06287E"/>
                </a:solidFill>
                <a:latin typeface="Courier"/>
              </a:rPr>
              <a:t>par</a:t>
            </a:r>
            <a:r>
              <a:rPr>
                <a:latin typeface="Courier"/>
              </a:rPr>
              <a:t>(</a:t>
            </a:r>
            <a:r>
              <a:rPr>
                <a:solidFill>
                  <a:srgbClr val="7D9029"/>
                </a:solidFill>
                <a:latin typeface="Courier"/>
              </a:rPr>
              <a:t>mfrow =</a:t>
            </a:r>
            <a:r>
              <a:rPr>
                <a:latin typeface="Courier"/>
              </a:rPr>
              <a:t> </a:t>
            </a:r>
            <a:r>
              <a:rPr>
                <a:solidFill>
                  <a:srgbClr val="06287E"/>
                </a:solidFill>
                <a:latin typeface="Courier"/>
              </a:rPr>
              <a:t>c</a:t>
            </a:r>
            <a:r>
              <a:rPr>
                <a:latin typeface="Courier"/>
              </a:rPr>
              <a:t>(</a:t>
            </a:r>
            <a:r>
              <a:rPr>
                <a:solidFill>
                  <a:srgbClr val="40A070"/>
                </a:solidFill>
                <a:latin typeface="Courier"/>
              </a:rPr>
              <a:t>1</a:t>
            </a:r>
            <a:r>
              <a:rPr>
                <a:latin typeface="Courier"/>
              </a:rPr>
              <a:t>,</a:t>
            </a:r>
            <a:r>
              <a:rPr>
                <a:solidFill>
                  <a:srgbClr val="40A070"/>
                </a:solidFill>
                <a:latin typeface="Courier"/>
              </a:rPr>
              <a:t>2</a:t>
            </a:r>
            <a:r>
              <a:rPr>
                <a:latin typeface="Courier"/>
              </a:rPr>
              <a:t>))</a:t>
            </a:r>
            <a:br/>
            <a:r>
              <a:rPr>
                <a:solidFill>
                  <a:srgbClr val="06287E"/>
                </a:solidFill>
                <a:latin typeface="Courier"/>
              </a:rPr>
              <a:t>biplot</a:t>
            </a:r>
            <a:r>
              <a:rPr>
                <a:latin typeface="Courier"/>
              </a:rPr>
              <a:t>(</a:t>
            </a:r>
            <a:r>
              <a:rPr>
                <a:solidFill>
                  <a:srgbClr val="06287E"/>
                </a:solidFill>
                <a:latin typeface="Courier"/>
              </a:rPr>
              <a:t>prcomp</a:t>
            </a:r>
            <a:r>
              <a:rPr>
                <a:latin typeface="Courier"/>
              </a:rPr>
              <a:t>(BIC_expr), </a:t>
            </a:r>
            <a:r>
              <a:rPr>
                <a:solidFill>
                  <a:srgbClr val="7D9029"/>
                </a:solidFill>
                <a:latin typeface="Courier"/>
              </a:rPr>
              <a:t>las =</a:t>
            </a:r>
            <a:r>
              <a:rPr>
                <a:latin typeface="Courier"/>
              </a:rPr>
              <a:t> </a:t>
            </a:r>
            <a:r>
              <a:rPr>
                <a:solidFill>
                  <a:srgbClr val="40A070"/>
                </a:solidFill>
                <a:latin typeface="Courier"/>
              </a:rPr>
              <a:t>1</a:t>
            </a:r>
            <a:r>
              <a:rPr>
                <a:latin typeface="Courier"/>
              </a:rPr>
              <a:t>, </a:t>
            </a:r>
            <a:r>
              <a:rPr>
                <a:solidFill>
                  <a:srgbClr val="7D9029"/>
                </a:solidFill>
                <a:latin typeface="Courier"/>
              </a:rPr>
              <a:t>cex =</a:t>
            </a:r>
            <a:r>
              <a:rPr>
                <a:latin typeface="Courier"/>
              </a:rPr>
              <a:t> </a:t>
            </a:r>
            <a:r>
              <a:rPr>
                <a:solidFill>
                  <a:srgbClr val="40A070"/>
                </a:solidFill>
                <a:latin typeface="Courier"/>
              </a:rPr>
              <a:t>0.7</a:t>
            </a:r>
            <a:r>
              <a:rPr>
                <a:latin typeface="Courier"/>
              </a:rPr>
              <a:t>,</a:t>
            </a:r>
            <a:br/>
            <a:r>
              <a:rPr>
                <a:latin typeface="Courier"/>
              </a:rPr>
              <a:t>       </a:t>
            </a:r>
            <a:r>
              <a:rPr>
                <a:solidFill>
                  <a:srgbClr val="7D9029"/>
                </a:solidFill>
                <a:latin typeface="Courier"/>
              </a:rPr>
              <a:t>main =</a:t>
            </a:r>
            <a:r>
              <a:rPr>
                <a:latin typeface="Courier"/>
              </a:rPr>
              <a:t> </a:t>
            </a:r>
            <a:r>
              <a:rPr>
                <a:solidFill>
                  <a:srgbClr val="4070A0"/>
                </a:solidFill>
                <a:latin typeface="Courier"/>
              </a:rPr>
              <a:t>"Données non normalisées"</a:t>
            </a:r>
            <a:r>
              <a:rPr>
                <a:latin typeface="Courier"/>
              </a:rPr>
              <a:t>)</a:t>
            </a:r>
            <a:br/>
            <a:r>
              <a:rPr>
                <a:solidFill>
                  <a:srgbClr val="06287E"/>
                </a:solidFill>
                <a:latin typeface="Courier"/>
              </a:rPr>
              <a:t>biplot</a:t>
            </a:r>
            <a:r>
              <a:rPr>
                <a:latin typeface="Courier"/>
              </a:rPr>
              <a:t>(</a:t>
            </a:r>
            <a:r>
              <a:rPr>
                <a:solidFill>
                  <a:srgbClr val="06287E"/>
                </a:solidFill>
                <a:latin typeface="Courier"/>
              </a:rPr>
              <a:t>prcomp</a:t>
            </a:r>
            <a:r>
              <a:rPr>
                <a:latin typeface="Courier"/>
              </a:rPr>
              <a:t>(BIC_expr, </a:t>
            </a:r>
            <a:r>
              <a:rPr>
                <a:solidFill>
                  <a:srgbClr val="7D9029"/>
                </a:solidFill>
                <a:latin typeface="Courier"/>
              </a:rPr>
              <a:t>scale =</a:t>
            </a:r>
            <a:r>
              <a:rPr>
                <a:latin typeface="Courier"/>
              </a:rPr>
              <a:t> </a:t>
            </a:r>
            <a:r>
              <a:rPr>
                <a:solidFill>
                  <a:srgbClr val="880000"/>
                </a:solidFill>
                <a:latin typeface="Courier"/>
              </a:rPr>
              <a:t>TRUE</a:t>
            </a:r>
            <a:r>
              <a:rPr>
                <a:latin typeface="Courier"/>
              </a:rPr>
              <a:t>), </a:t>
            </a:r>
            <a:r>
              <a:rPr>
                <a:solidFill>
                  <a:srgbClr val="7D9029"/>
                </a:solidFill>
                <a:latin typeface="Courier"/>
              </a:rPr>
              <a:t>las =</a:t>
            </a:r>
            <a:r>
              <a:rPr>
                <a:latin typeface="Courier"/>
              </a:rPr>
              <a:t> </a:t>
            </a:r>
            <a:r>
              <a:rPr>
                <a:solidFill>
                  <a:srgbClr val="40A070"/>
                </a:solidFill>
                <a:latin typeface="Courier"/>
              </a:rPr>
              <a:t>1</a:t>
            </a:r>
            <a:r>
              <a:rPr>
                <a:latin typeface="Courier"/>
              </a:rPr>
              <a:t>, </a:t>
            </a:r>
            <a:r>
              <a:rPr>
                <a:solidFill>
                  <a:srgbClr val="7D9029"/>
                </a:solidFill>
                <a:latin typeface="Courier"/>
              </a:rPr>
              <a:t>cex =</a:t>
            </a:r>
            <a:r>
              <a:rPr>
                <a:latin typeface="Courier"/>
              </a:rPr>
              <a:t> </a:t>
            </a:r>
            <a:r>
              <a:rPr>
                <a:solidFill>
                  <a:srgbClr val="40A070"/>
                </a:solidFill>
                <a:latin typeface="Courier"/>
              </a:rPr>
              <a:t>0.7</a:t>
            </a:r>
            <a:r>
              <a:rPr>
                <a:latin typeface="Courier"/>
              </a:rPr>
              <a:t>,</a:t>
            </a:r>
            <a:br/>
            <a:r>
              <a:rPr>
                <a:latin typeface="Courier"/>
              </a:rPr>
              <a:t>       </a:t>
            </a:r>
            <a:r>
              <a:rPr>
                <a:solidFill>
                  <a:srgbClr val="7D9029"/>
                </a:solidFill>
                <a:latin typeface="Courier"/>
              </a:rPr>
              <a:t>main =</a:t>
            </a:r>
            <a:r>
              <a:rPr>
                <a:latin typeface="Courier"/>
              </a:rPr>
              <a:t> </a:t>
            </a:r>
            <a:r>
              <a:rPr>
                <a:solidFill>
                  <a:srgbClr val="4070A0"/>
                </a:solidFill>
                <a:latin typeface="Courier"/>
              </a:rPr>
              <a:t>"Données normalisées"</a:t>
            </a:r>
            <a:r>
              <a:rPr>
                <a:latin typeface="Courier"/>
              </a:rPr>
              <a:t>)</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unnamed-chunk-12-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Géométrie</a:t>
            </a:r>
            <a:r>
              <a:rPr/>
              <a:t> </a:t>
            </a:r>
            <a:r>
              <a:rPr/>
              <a:t>et</a:t>
            </a:r>
            <a:r>
              <a:rPr/>
              <a:t> </a:t>
            </a:r>
            <a:r>
              <a:rPr/>
              <a:t>distances</a:t>
            </a:r>
            <a:r>
              <a:rPr/>
              <a:t> </a:t>
            </a:r>
            <a:r>
              <a:rPr/>
              <a:t>(1)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On considère les données comme des points de </a:t>
                </a:r>
                <a14:m>
                  <m:oMath xmlns:m="http://schemas.openxmlformats.org/officeDocument/2006/math">
                    <m:sSup>
                      <m:e>
                        <m:r>
                          <m:rPr>
                            <m:sty m:val="p"/>
                            <m:scr m:val="double-struck"/>
                          </m:rPr>
                          <m:t>R</m:t>
                        </m:r>
                      </m:e>
                      <m:sup>
                        <m:r>
                          <m:t>n</m:t>
                        </m:r>
                      </m:sup>
                    </m:sSup>
                  </m:oMath>
                </a14:m>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TCGA_unnamed-chunk-13-1.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 classification non supervisée</dc:title>
  <dc:creator>Anne Badel &amp; Jacques van Helden</dc:creator>
  <cp:keywords/>
  <dcterms:created xsi:type="dcterms:W3CDTF">2021-03-27T01:13:07Z</dcterms:created>
  <dcterms:modified xsi:type="dcterms:W3CDTF">2021-03-27T01:13:07Z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29 mars 2021</vt:lpwstr>
  </property>
  <property fmtid="{D5CDD505-2E9C-101B-9397-08002B2CF9AE}" pid="3" name="editor_options">
    <vt:lpwstr/>
  </property>
  <property fmtid="{D5CDD505-2E9C-101B-9397-08002B2CF9AE}" pid="4" name="font-family">
    <vt:lpwstr>Garamond</vt:lpwstr>
  </property>
  <property fmtid="{D5CDD505-2E9C-101B-9397-08002B2CF9AE}" pid="5" name="font-import">
    <vt:lpwstr>http://fonts.googleapis.com/css?family=Risque</vt:lpwstr>
  </property>
  <property fmtid="{D5CDD505-2E9C-101B-9397-08002B2CF9AE}" pid="6" name="output">
    <vt:lpwstr/>
  </property>
  <property fmtid="{D5CDD505-2E9C-101B-9397-08002B2CF9AE}" pid="7" name="subtitle">
    <vt:lpwstr>Hierarchical clustering et Kmeans</vt:lpwstr>
  </property>
  <property fmtid="{D5CDD505-2E9C-101B-9397-08002B2CF9AE}" pid="8" name="transition">
    <vt:lpwstr>linear</vt:lpwstr>
  </property>
</Properties>
</file>